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5" r:id="rId10"/>
    <p:sldId id="264" r:id="rId11"/>
    <p:sldId id="267" r:id="rId12"/>
    <p:sldId id="266" r:id="rId13"/>
    <p:sldId id="269" r:id="rId14"/>
    <p:sldId id="268" r:id="rId15"/>
    <p:sldId id="271" r:id="rId16"/>
    <p:sldId id="270" r:id="rId17"/>
    <p:sldId id="273" r:id="rId18"/>
    <p:sldId id="272" r:id="rId19"/>
    <p:sldId id="275" r:id="rId20"/>
    <p:sldId id="274" r:id="rId21"/>
    <p:sldId id="277" r:id="rId22"/>
    <p:sldId id="276" r:id="rId23"/>
    <p:sldId id="279" r:id="rId24"/>
    <p:sldId id="278" r:id="rId25"/>
    <p:sldId id="281" r:id="rId26"/>
    <p:sldId id="280" r:id="rId27"/>
    <p:sldId id="283" r:id="rId28"/>
    <p:sldId id="282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80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UYxMHPb/FWTgAigNHVypKSdGV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880"/>
        <p:guide pos="4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18186333c5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318186333c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18186333c5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318186333c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18186333c5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g318186333c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18186333c5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g318186333c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18186333c5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318186333c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18186333c5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g318186333c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8186333c5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318186333c5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3145552" y="515128"/>
            <a:ext cx="5900895" cy="59008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533400" y="2551176"/>
            <a:ext cx="11087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533400" y="3575304"/>
            <a:ext cx="110871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None/>
              <a:defRPr sz="2400" b="0">
                <a:solidFill>
                  <a:srgbClr val="FFD96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Paragraph Layout">
  <p:cSld name="Quote/Paragraph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1527300" y="279966"/>
            <a:ext cx="1010234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124955"/>
            <a:ext cx="867807" cy="86780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/>
            </a:lvl1pPr>
            <a:lvl2pPr marL="914400" lvl="1" indent="-381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4pPr>
            <a:lvl5pPr marL="2286000" lvl="4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Layout">
  <p:cSld name="Standard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124955"/>
            <a:ext cx="867807" cy="86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ntact Layout">
  <p:cSld name="Single Contact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9624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/>
            </a:lvl1pPr>
            <a:lvl2pPr marL="914400" lvl="1" indent="-381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4pPr>
            <a:lvl5pPr marL="2286000" lvl="4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124955"/>
            <a:ext cx="867807" cy="86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ansition Slide Layout">
  <p:cSld name="Transition Slide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533397" y="2559802"/>
            <a:ext cx="11087104" cy="86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533400" y="3583930"/>
            <a:ext cx="11086541" cy="81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None/>
              <a:defRPr sz="2400" b="0">
                <a:solidFill>
                  <a:srgbClr val="FFD96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237093"/>
            <a:ext cx="867807" cy="86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wo Column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1535502" y="279966"/>
            <a:ext cx="10094140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1"/>
          </p:nvPr>
        </p:nvSpPr>
        <p:spPr>
          <a:xfrm>
            <a:off x="530760" y="1463040"/>
            <a:ext cx="533095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2"/>
          </p:nvPr>
        </p:nvSpPr>
        <p:spPr>
          <a:xfrm>
            <a:off x="6298690" y="1463040"/>
            <a:ext cx="533095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124955"/>
            <a:ext cx="867807" cy="86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drant with Title">
  <p:cSld name="Quadrant with 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124955"/>
            <a:ext cx="867807" cy="8678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29"/>
          <p:cNvCxnSpPr/>
          <p:nvPr/>
        </p:nvCxnSpPr>
        <p:spPr>
          <a:xfrm>
            <a:off x="156796" y="3839524"/>
            <a:ext cx="11878408" cy="0"/>
          </a:xfrm>
          <a:prstGeom prst="straightConnector1">
            <a:avLst/>
          </a:prstGeom>
          <a:noFill/>
          <a:ln w="381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29"/>
          <p:cNvCxnSpPr/>
          <p:nvPr/>
        </p:nvCxnSpPr>
        <p:spPr>
          <a:xfrm>
            <a:off x="6096000" y="1160585"/>
            <a:ext cx="0" cy="5249222"/>
          </a:xfrm>
          <a:prstGeom prst="straightConnector1">
            <a:avLst/>
          </a:prstGeom>
          <a:noFill/>
          <a:ln w="381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227884" y="1259121"/>
            <a:ext cx="5633046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4pPr>
            <a:lvl5pPr marL="2286000" lvl="4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2"/>
          </p:nvPr>
        </p:nvSpPr>
        <p:spPr>
          <a:xfrm>
            <a:off x="6324600" y="1259120"/>
            <a:ext cx="5633046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4pPr>
            <a:lvl5pPr marL="2286000" lvl="4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3"/>
          </p:nvPr>
        </p:nvSpPr>
        <p:spPr>
          <a:xfrm>
            <a:off x="227884" y="4082459"/>
            <a:ext cx="5633046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4pPr>
            <a:lvl5pPr marL="2286000" lvl="4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4"/>
          </p:nvPr>
        </p:nvSpPr>
        <p:spPr>
          <a:xfrm>
            <a:off x="6331070" y="4082459"/>
            <a:ext cx="5633046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4pPr>
            <a:lvl5pPr marL="2286000" lvl="4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ntact Layout">
  <p:cSld name="Two-Contact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1535502" y="279966"/>
            <a:ext cx="10094140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530760" y="1463040"/>
            <a:ext cx="533095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body" idx="2"/>
          </p:nvPr>
        </p:nvSpPr>
        <p:spPr>
          <a:xfrm>
            <a:off x="6298690" y="1463040"/>
            <a:ext cx="533095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i="0"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124955"/>
            <a:ext cx="867807" cy="86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44500" y="430609"/>
            <a:ext cx="11210544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48056" y="1447800"/>
            <a:ext cx="11210543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9"/>
          <p:cNvCxnSpPr/>
          <p:nvPr/>
        </p:nvCxnSpPr>
        <p:spPr>
          <a:xfrm>
            <a:off x="533400" y="1104900"/>
            <a:ext cx="11119104" cy="0"/>
          </a:xfrm>
          <a:prstGeom prst="straightConnector1">
            <a:avLst/>
          </a:prstGeom>
          <a:noFill/>
          <a:ln w="2540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title"/>
          </p:nvPr>
        </p:nvSpPr>
        <p:spPr>
          <a:xfrm>
            <a:off x="571500" y="1764792"/>
            <a:ext cx="11087100" cy="181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dirty="0"/>
              <a:t>BRIC/FMA </a:t>
            </a:r>
            <a:r>
              <a:rPr lang="en-US" dirty="0" err="1"/>
              <a:t>Subapplication</a:t>
            </a:r>
            <a:br>
              <a:rPr lang="en-US" dirty="0"/>
            </a:br>
            <a:r>
              <a:rPr lang="en-US" dirty="0"/>
              <a:t>Walkthrough </a:t>
            </a:r>
            <a:br>
              <a:rPr lang="en-US" dirty="0"/>
            </a:br>
            <a:endParaRPr dirty="0"/>
          </a:p>
        </p:txBody>
      </p:sp>
      <p:sp>
        <p:nvSpPr>
          <p:cNvPr id="78" name="Google Shape;78;p1"/>
          <p:cNvSpPr txBox="1">
            <a:spLocks noGrp="1"/>
          </p:cNvSpPr>
          <p:nvPr>
            <p:ph type="body" idx="1"/>
          </p:nvPr>
        </p:nvSpPr>
        <p:spPr>
          <a:xfrm>
            <a:off x="533400" y="3575303"/>
            <a:ext cx="11087100" cy="99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Subapplication Information</a:t>
            </a:r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1142315"/>
            <a:ext cx="11125198" cy="5243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Contact Information</a:t>
            </a:r>
            <a:endParaRPr/>
          </a:p>
        </p:txBody>
      </p:sp>
      <p:sp>
        <p:nvSpPr>
          <p:cNvPr id="165" name="Google Shape;165;p12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dirty="0"/>
              <a:t>Section 2: Contact Information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Select Add a SAR (Subrecipient Authorized Representative)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Select Add a point of contact Once this button is selected, you will</a:t>
            </a:r>
            <a:endParaRPr dirty="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</a:pPr>
            <a:r>
              <a:rPr lang="en-US" b="0" dirty="0"/>
              <a:t>     need to select an individual and add all of their information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Select Continue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Contact Information</a:t>
            </a:r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158" name="Google Shape;1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1184554"/>
            <a:ext cx="11125198" cy="524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Community</a:t>
            </a:r>
            <a:endParaRPr/>
          </a:p>
        </p:txBody>
      </p:sp>
      <p:sp>
        <p:nvSpPr>
          <p:cNvPr id="180" name="Google Shape;180;p14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dirty="0"/>
              <a:t>Section 3: Community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To identify communities that will benefit from this mitigation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b="0" dirty="0"/>
              <a:t>     activity, select Find communities. </a:t>
            </a:r>
          </a:p>
          <a:p>
            <a:pPr marL="1028700" lvl="1">
              <a:spcBef>
                <a:spcPts val="10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From the automated list of communities that appears, select the applicable communities.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Select Continue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Community</a:t>
            </a:r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173" name="Google Shape;17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1200353"/>
            <a:ext cx="11125198" cy="536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Scope of Work</a:t>
            </a:r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/>
              <a:t>Section 4: Scope of Work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Input a Subapplication title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Identify and add Activity types and sub-activity types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Add a Geographic areas description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Provide Hazard source and descriptions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Add any applicable attachments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Select Continue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Scope of Work</a:t>
            </a:r>
            <a:endParaRPr/>
          </a:p>
        </p:txBody>
      </p:sp>
      <p:pic>
        <p:nvPicPr>
          <p:cNvPr id="187" name="Google Shape;18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747" y="1191209"/>
            <a:ext cx="8604505" cy="53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Schedule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dirty="0"/>
              <a:t>Section 5: Schedule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Click Add a task for each activity to add a task name, task description, start month, and task duration. </a:t>
            </a:r>
          </a:p>
          <a:p>
            <a:pPr marL="1028700" lvl="1">
              <a:spcBef>
                <a:spcPts val="1000"/>
              </a:spcBef>
              <a:buSzPts val="2400"/>
            </a:pPr>
            <a:r>
              <a:rPr lang="en-US" b="0" dirty="0"/>
              <a:t>You can enter multiple tasks, however, there must be at least one.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Add overall estimated duration for your proposed activities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Add proposed project start and end dates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Select Continue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Schedule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2" y="1325879"/>
            <a:ext cx="11125198" cy="5101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Budget</a:t>
            </a:r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448056" y="1463040"/>
            <a:ext cx="1129284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dirty="0"/>
              <a:t>Section 6: Budget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Click Add cost type to add a new cost type. This will create an additional section where you must select Add an item. </a:t>
            </a:r>
          </a:p>
          <a:p>
            <a:pPr marL="1028700" lvl="1">
              <a:spcBef>
                <a:spcPts val="1000"/>
              </a:spcBef>
              <a:buSzPts val="2400"/>
            </a:pPr>
            <a:r>
              <a:rPr lang="en-US" b="0" dirty="0"/>
              <a:t>You must add at least 1 cost item greater than $0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Review and adjust your cost shares and funding sources as needed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Include any comments and attach any documentation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Select Continue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1527300" y="279966"/>
            <a:ext cx="1010234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Agency Mission</a:t>
            </a:r>
            <a:endParaRPr dirty="0"/>
          </a:p>
        </p:txBody>
      </p:sp>
      <p:sp>
        <p:nvSpPr>
          <p:cNvPr id="86" name="Google Shape;86;p5"/>
          <p:cNvSpPr txBox="1">
            <a:spLocks noGrp="1"/>
          </p:cNvSpPr>
          <p:nvPr>
            <p:ph type="body" idx="1"/>
          </p:nvPr>
        </p:nvSpPr>
        <p:spPr>
          <a:xfrm>
            <a:off x="552450" y="1104900"/>
            <a:ext cx="11087100" cy="4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3400" dirty="0"/>
              <a:t>The Department's mission is to provide military</a:t>
            </a:r>
            <a:br>
              <a:rPr lang="en-US" sz="3400" dirty="0"/>
            </a:br>
            <a:r>
              <a:rPr lang="en-US" sz="3400" dirty="0"/>
              <a:t>and emergency management capabilities</a:t>
            </a:r>
            <a:br>
              <a:rPr lang="en-US" sz="3400" dirty="0"/>
            </a:br>
            <a:r>
              <a:rPr lang="en-US" sz="3400" dirty="0"/>
              <a:t>to citizens of Arizona and the Nation</a:t>
            </a:r>
            <a:endParaRPr sz="3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Budget</a:t>
            </a:r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217" name="Google Shape;21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1463041"/>
            <a:ext cx="11125198" cy="4672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Evaluation</a:t>
            </a:r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/>
              <a:t>Section 7: Evaluation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Indicate yes or no and provide written responses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Add attachments as needed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Select Continue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Evaluation</a:t>
            </a: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232" name="Google Shape;23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1463040"/>
            <a:ext cx="11125198" cy="4672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Comments and Attachments</a:t>
            </a:r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/>
              <a:t>Section 8: Comments and Attachments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Review attachments and add any comments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Select Continue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Comments and Attachments</a:t>
            </a:r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247" name="Google Shape;24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1463040"/>
            <a:ext cx="11125198" cy="4681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Assurances and Certifications</a:t>
            </a:r>
            <a:endParaRPr/>
          </a:p>
        </p:txBody>
      </p:sp>
      <p:sp>
        <p:nvSpPr>
          <p:cNvPr id="269" name="Google Shape;269;p39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/>
              <a:t>Section 9: Assurances and Certifications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Check the box if submitting a SF-LLL is not required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If an SF-LLL is required, you MUST complete the drop-down questions and answer all questions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Select Continue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Assurances and Certifications</a:t>
            </a:r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262" name="Google Shape;26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1463041"/>
            <a:ext cx="11125198" cy="4672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Review &amp; Submit</a:t>
            </a:r>
            <a:endParaRPr/>
          </a:p>
        </p:txBody>
      </p:sp>
      <p:sp>
        <p:nvSpPr>
          <p:cNvPr id="284" name="Google Shape;284;p41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/>
              <a:t>Section 10: Review and Submit Subapplication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Resolve any errors that may have been flagged in red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Select Submit for signature by the SAR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Review &amp; Submit</a:t>
            </a:r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277" name="Google Shape;27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1289305"/>
            <a:ext cx="11125198" cy="5279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SAR Only Actions</a:t>
            </a:r>
            <a:endParaRPr/>
          </a:p>
        </p:txBody>
      </p:sp>
      <p:sp>
        <p:nvSpPr>
          <p:cNvPr id="299" name="Google Shape;299;p43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/>
              <a:t>Sign and Submit: SAR Only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Check each of the certification statements and type in your password to confirm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Select Submit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Start a </a:t>
            </a:r>
            <a:r>
              <a:rPr lang="en-US" dirty="0" err="1"/>
              <a:t>Subapplication</a:t>
            </a:r>
            <a:endParaRPr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Once you are logged in you will be directed to the Welcome Screen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Select Building Resilient Infrastructure and Communities (BRIC) or Flood Mitigation Assistance Grant Program (FMA)</a:t>
            </a:r>
            <a:endParaRPr dirty="0"/>
          </a:p>
          <a:p>
            <a:pPr marL="10287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There is only one difference between BRIC and FMA</a:t>
            </a:r>
            <a:endParaRPr dirty="0"/>
          </a:p>
          <a:p>
            <a:pPr marL="14859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b="0" dirty="0"/>
              <a:t>FMA </a:t>
            </a:r>
            <a:r>
              <a:rPr lang="en-US" b="0" dirty="0" err="1"/>
              <a:t>subapplication</a:t>
            </a:r>
            <a:r>
              <a:rPr lang="en-US" b="0" dirty="0"/>
              <a:t> mu</a:t>
            </a:r>
            <a:r>
              <a:rPr lang="en-US" dirty="0"/>
              <a:t>st benefit at least one building/structure that is insured by the National Flood Insurance Program (NFIP)</a:t>
            </a:r>
            <a:endParaRPr b="0" dirty="0"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Select Start </a:t>
            </a:r>
            <a:r>
              <a:rPr lang="en-US" b="0" dirty="0" err="1"/>
              <a:t>subapplication</a:t>
            </a:r>
            <a:r>
              <a:rPr lang="en-US" b="0" dirty="0"/>
              <a:t> and a new window will open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SAR Only Actions</a:t>
            </a:r>
            <a:endParaRPr/>
          </a:p>
        </p:txBody>
      </p:sp>
      <p:sp>
        <p:nvSpPr>
          <p:cNvPr id="291" name="Google Shape;291;p42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292" name="Google Shape;29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1316735"/>
            <a:ext cx="11125198" cy="511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FEMA GO Help Desk Information</a:t>
            </a:r>
            <a:endParaRPr/>
          </a:p>
        </p:txBody>
      </p:sp>
      <p:sp>
        <p:nvSpPr>
          <p:cNvPr id="306" name="Google Shape;306;p44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b="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b="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b="0"/>
              <a:t>FEMAGO@fema.dhs.gov 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b="0"/>
              <a:t>1-877-585-3242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b="0"/>
              <a:t>Hours: Mon-Fri, 8:00 a.m. – 5:00p.m. ET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18186333c5_0_37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4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Prerequisites</a:t>
            </a:r>
            <a:endParaRPr/>
          </a:p>
        </p:txBody>
      </p:sp>
      <p:sp>
        <p:nvSpPr>
          <p:cNvPr id="312" name="Google Shape;312;g318186333c5_0_37"/>
          <p:cNvSpPr txBox="1">
            <a:spLocks noGrp="1"/>
          </p:cNvSpPr>
          <p:nvPr>
            <p:ph type="body" idx="1"/>
          </p:nvPr>
        </p:nvSpPr>
        <p:spPr>
          <a:xfrm>
            <a:off x="533428" y="1097280"/>
            <a:ext cx="11087100" cy="539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b="0" dirty="0" err="1"/>
              <a:t>Subapplicants</a:t>
            </a:r>
            <a:r>
              <a:rPr lang="en-US" b="0" dirty="0"/>
              <a:t> are required to have a FEMA-approved Local or Tribal Hazard Mitigation Plan by the application deadline and at the time of obligation of grant funds for hazard mitigation projects.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b="0" dirty="0" err="1"/>
              <a:t>Subapplicants</a:t>
            </a:r>
            <a:r>
              <a:rPr lang="en-US" b="0" dirty="0"/>
              <a:t> are exempt from the hazard mitigation plan requirement for the following Capability and Capacity Building activity types: </a:t>
            </a:r>
          </a:p>
          <a:p>
            <a:pPr marL="800100" lvl="1">
              <a:spcBef>
                <a:spcPts val="22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b="0" dirty="0"/>
              <a:t>azard mitigation planning and planning related activities, </a:t>
            </a:r>
          </a:p>
          <a:p>
            <a:pPr marL="800100" lvl="1">
              <a:spcBef>
                <a:spcPts val="22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="0" dirty="0"/>
              <a:t>artnerships, and </a:t>
            </a:r>
          </a:p>
          <a:p>
            <a:pPr marL="800100" lvl="1">
              <a:spcBef>
                <a:spcPts val="22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Building codes.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Char char="•"/>
            </a:pPr>
            <a:r>
              <a:rPr lang="en-US" b="0" dirty="0"/>
              <a:t>Mitigation projects must be consistent with a State Mitigation Plan and Local or Tribal Mitigation Plan</a:t>
            </a:r>
            <a:endParaRPr b="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Minimum Project Criteria</a:t>
            </a:r>
            <a:endParaRPr/>
          </a:p>
        </p:txBody>
      </p:sp>
      <p:sp>
        <p:nvSpPr>
          <p:cNvPr id="321" name="Google Shape;321;p7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b="0" dirty="0"/>
              <a:t>Does your project conform to the State/County Hazard Mitigation Plan?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Does your application meet environmental requirements (EHP)?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Does your project solve a problem independently?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 dirty="0"/>
              <a:t>Is your project cost-effective (BCR ≥ 1.0)?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b="0" dirty="0"/>
              <a:t>Benefit Cost Analysis (BCA) required for all projects $1 million or above</a:t>
            </a:r>
            <a:endParaRPr b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18186333c5_0_53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4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What is Ineligible?</a:t>
            </a:r>
            <a:endParaRPr/>
          </a:p>
        </p:txBody>
      </p:sp>
      <p:sp>
        <p:nvSpPr>
          <p:cNvPr id="330" name="Google Shape;330;g318186333c5_0_53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Debris removal, Stream - related work.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Char char="•"/>
            </a:pPr>
            <a:r>
              <a:rPr lang="en-US" b="0" dirty="0"/>
              <a:t>Major structural projects - dams, berms, etc.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Char char="•"/>
            </a:pPr>
            <a:r>
              <a:rPr lang="en-US" b="0" dirty="0"/>
              <a:t>Mitigation for damaged infrastructure that can be funded under the Public Assistance Program.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Char char="•"/>
            </a:pPr>
            <a:r>
              <a:rPr lang="en-US" b="0" dirty="0"/>
              <a:t>Projects that do not reduce the risk to people, structures, or infrastructure.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Char char="•"/>
            </a:pPr>
            <a:r>
              <a:rPr lang="en-US" b="0" dirty="0"/>
              <a:t>Projects for which actual physical work has occurred prior to award</a:t>
            </a:r>
            <a:endParaRPr b="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18186333c5_0_45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4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What is Ineligible?</a:t>
            </a:r>
            <a:endParaRPr/>
          </a:p>
        </p:txBody>
      </p:sp>
      <p:sp>
        <p:nvSpPr>
          <p:cNvPr id="339" name="Google Shape;339;g318186333c5_0_45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Projects constructing new buildings or facilities.</a:t>
            </a:r>
          </a:p>
          <a:p>
            <a:pPr marL="800100" lvl="1">
              <a:spcBef>
                <a:spcPts val="22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Exceptions are Safe Rooms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Projects that address operation, deferred or future maintenance, repairs, or replacement.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Studies not directly related to design and implementation of a proposed project. i.e. floodplain studies, Environmental and Historic Preservation (EHP), environmental considerations.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Preparedness measures and response equipment.</a:t>
            </a:r>
            <a:endParaRPr b="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18186333c5_0_77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4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Procurement</a:t>
            </a:r>
            <a:endParaRPr/>
          </a:p>
        </p:txBody>
      </p:sp>
      <p:sp>
        <p:nvSpPr>
          <p:cNvPr id="348" name="Google Shape;348;g318186333c5_0_77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None/>
            </a:pPr>
            <a:r>
              <a:rPr lang="en-US" dirty="0"/>
              <a:t>Build America, Buy America Act (BABAA)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Arial" panose="020B0604020202020204" pitchFamily="34" charset="0"/>
              <a:buChar char="•"/>
            </a:pPr>
            <a:r>
              <a:rPr lang="en-US" b="0" dirty="0"/>
              <a:t>Must ensure all iron, steel, manufactured products, and construction materials used in infrastructure projects are produced in the United State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08108"/>
              <a:buFont typeface="Arial" panose="020B0604020202020204" pitchFamily="34" charset="0"/>
              <a:buChar char="•"/>
            </a:pPr>
            <a:r>
              <a:rPr lang="en-US" b="0" dirty="0"/>
              <a:t>Contracts must include a contract provision explaining the BABAA requirements and self-certification of compliance with the domestic preference requirements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08108"/>
              <a:buFont typeface="Arial" panose="020B0604020202020204" pitchFamily="34" charset="0"/>
              <a:buChar char="•"/>
            </a:pPr>
            <a:r>
              <a:rPr lang="en-US" b="0" dirty="0"/>
              <a:t>Allowable waiver types:</a:t>
            </a:r>
            <a:endParaRPr b="0" dirty="0"/>
          </a:p>
          <a:p>
            <a:pPr marL="80010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81081"/>
              <a:buFont typeface="Arial" panose="020B0604020202020204" pitchFamily="34" charset="0"/>
              <a:buChar char="•"/>
            </a:pPr>
            <a:r>
              <a:rPr lang="en-US" dirty="0"/>
              <a:t>Non-Availability</a:t>
            </a:r>
            <a:endParaRPr dirty="0"/>
          </a:p>
          <a:p>
            <a:pPr marL="80010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81081"/>
              <a:buFont typeface="Arial" panose="020B0604020202020204" pitchFamily="34" charset="0"/>
              <a:buChar char="•"/>
            </a:pPr>
            <a:r>
              <a:rPr lang="en-US" dirty="0"/>
              <a:t>Unreasonable Cost</a:t>
            </a:r>
            <a:endParaRPr dirty="0"/>
          </a:p>
          <a:p>
            <a:pPr marL="80010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81081"/>
              <a:buFont typeface="Arial" panose="020B0604020202020204" pitchFamily="34" charset="0"/>
              <a:buChar char="•"/>
            </a:pPr>
            <a:r>
              <a:rPr lang="en-US" dirty="0"/>
              <a:t>Public Interest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18186333c5_0_129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4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Things to know</a:t>
            </a:r>
            <a:endParaRPr/>
          </a:p>
        </p:txBody>
      </p:sp>
      <p:sp>
        <p:nvSpPr>
          <p:cNvPr id="357" name="Google Shape;357;g318186333c5_0_129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Label all attachments and mention them in the section where they apply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FEMA may require that an updated schedule be submitted upon award</a:t>
            </a:r>
            <a:endParaRPr b="0"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 err="1"/>
              <a:t>Subapplicants</a:t>
            </a:r>
            <a:r>
              <a:rPr lang="en-US" b="0" dirty="0"/>
              <a:t> must be aware that pre-award costs are undertaken at their own risk; those costs will not be reimbursed if the </a:t>
            </a:r>
            <a:r>
              <a:rPr lang="en-US" b="0" dirty="0" err="1"/>
              <a:t>Subapplication</a:t>
            </a:r>
            <a:r>
              <a:rPr lang="en-US" b="0" dirty="0"/>
              <a:t> is not awarded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Once you add a </a:t>
            </a:r>
            <a:r>
              <a:rPr lang="en-US" b="0" dirty="0" err="1"/>
              <a:t>Subapplication</a:t>
            </a:r>
            <a:r>
              <a:rPr lang="en-US" b="0" dirty="0"/>
              <a:t> in FEMA GO, you can not remove it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 b="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18186333c5_0_138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4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DEMA Process</a:t>
            </a:r>
            <a:endParaRPr/>
          </a:p>
        </p:txBody>
      </p:sp>
      <p:sp>
        <p:nvSpPr>
          <p:cNvPr id="366" name="Google Shape;366;g318186333c5_0_138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 err="1"/>
              <a:t>Subapplicant</a:t>
            </a:r>
            <a:r>
              <a:rPr lang="en-US" b="0" dirty="0"/>
              <a:t> will receive email from DEMA to begin </a:t>
            </a:r>
            <a:r>
              <a:rPr lang="en-US" b="0" dirty="0" err="1"/>
              <a:t>Subapplication</a:t>
            </a:r>
            <a:endParaRPr lang="en-US" b="0" dirty="0"/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b="0" dirty="0"/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Complete the first draft of the </a:t>
            </a:r>
            <a:r>
              <a:rPr lang="en-US" b="0" dirty="0" err="1"/>
              <a:t>Subapplication</a:t>
            </a:r>
            <a:r>
              <a:rPr lang="en-US" b="0" dirty="0"/>
              <a:t> through FEMA GO</a:t>
            </a:r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b="0" dirty="0"/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First draft with edits will be submitted back to you</a:t>
            </a:r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b="0" dirty="0"/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 err="1"/>
              <a:t>Subapplicant</a:t>
            </a:r>
            <a:r>
              <a:rPr lang="en-US" b="0" dirty="0"/>
              <a:t> will have the option to make edits based on DEMA feedback, then </a:t>
            </a:r>
            <a:r>
              <a:rPr lang="en-US" b="0" dirty="0" err="1"/>
              <a:t>Subapplicant</a:t>
            </a:r>
            <a:r>
              <a:rPr lang="en-US" b="0" dirty="0"/>
              <a:t> will re-submit the application back to DEMA</a:t>
            </a:r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b="0" dirty="0"/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DEMA will verify edits/recommendations and add further corrections or advise </a:t>
            </a:r>
            <a:r>
              <a:rPr lang="en-US" b="0" dirty="0" err="1"/>
              <a:t>Subapplicant</a:t>
            </a:r>
            <a:r>
              <a:rPr lang="en-US" b="0" dirty="0"/>
              <a:t> to submit </a:t>
            </a:r>
            <a:r>
              <a:rPr lang="en-US" b="0" dirty="0" err="1"/>
              <a:t>subapplication</a:t>
            </a:r>
            <a:r>
              <a:rPr lang="en-US" b="0" dirty="0"/>
              <a:t> to DEMA through FEMA GO</a:t>
            </a:r>
            <a:endParaRPr b="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6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Questions </a:t>
            </a:r>
            <a:endParaRPr/>
          </a:p>
        </p:txBody>
      </p:sp>
      <p:sp>
        <p:nvSpPr>
          <p:cNvPr id="375" name="Google Shape;375;p16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9624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b="1"/>
              <a:t>Destiny Colorado</a:t>
            </a:r>
            <a:br>
              <a:rPr lang="en-US"/>
            </a:br>
            <a:r>
              <a:rPr lang="en-US"/>
              <a:t>State Hazard Mitigation Officer</a:t>
            </a:r>
            <a:br>
              <a:rPr lang="en-US"/>
            </a:br>
            <a:r>
              <a:rPr lang="en-US"/>
              <a:t>Office: (602) 464-6499</a:t>
            </a:r>
            <a:br>
              <a:rPr lang="en-US"/>
            </a:br>
            <a:r>
              <a:rPr lang="en-US"/>
              <a:t>Mitigation@azdema.gov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Start a Subapplication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1463040"/>
            <a:ext cx="11125197" cy="4672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"/>
          <p:cNvSpPr txBox="1">
            <a:spLocks noGrp="1"/>
          </p:cNvSpPr>
          <p:nvPr>
            <p:ph type="title"/>
          </p:nvPr>
        </p:nvSpPr>
        <p:spPr>
          <a:xfrm>
            <a:off x="533400" y="2551176"/>
            <a:ext cx="11087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384" name="Google Shape;384;p18"/>
          <p:cNvSpPr txBox="1">
            <a:spLocks noGrp="1"/>
          </p:cNvSpPr>
          <p:nvPr>
            <p:ph type="body" idx="1"/>
          </p:nvPr>
        </p:nvSpPr>
        <p:spPr>
          <a:xfrm>
            <a:off x="533400" y="3575304"/>
            <a:ext cx="110871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None/>
            </a:pPr>
            <a:r>
              <a:rPr lang="en-US"/>
              <a:t>For more information about DEMA,</a:t>
            </a:r>
            <a:br>
              <a:rPr lang="en-US"/>
            </a:br>
            <a:r>
              <a:rPr lang="en-US"/>
              <a:t>visit dema.az.gov.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Start a </a:t>
            </a:r>
            <a:r>
              <a:rPr lang="en-US" dirty="0" err="1"/>
              <a:t>Subapplication</a:t>
            </a:r>
            <a:r>
              <a:rPr lang="en-US" dirty="0"/>
              <a:t> Process</a:t>
            </a:r>
            <a:endParaRPr dirty="0"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b="0" dirty="0"/>
              <a:t>Select Start new </a:t>
            </a:r>
            <a:r>
              <a:rPr lang="en-US" b="0" dirty="0" err="1"/>
              <a:t>subapplication</a:t>
            </a:r>
            <a:r>
              <a:rPr lang="en-US" b="0" dirty="0"/>
              <a:t> or copy existing one</a:t>
            </a:r>
            <a:endParaRPr dirty="0"/>
          </a:p>
          <a:p>
            <a:pPr marL="6858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b="0" dirty="0"/>
              <a:t>Select the organization you are applying for</a:t>
            </a:r>
            <a:endParaRPr dirty="0"/>
          </a:p>
          <a:p>
            <a:pPr marL="6858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b="0" dirty="0"/>
              <a:t>Select the organization you are applying to</a:t>
            </a:r>
            <a:endParaRPr dirty="0"/>
          </a:p>
          <a:p>
            <a:pPr marL="6858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b="0" dirty="0"/>
              <a:t>Create a </a:t>
            </a:r>
            <a:r>
              <a:rPr lang="en-US" b="0" dirty="0" err="1"/>
              <a:t>subapplication</a:t>
            </a:r>
            <a:r>
              <a:rPr lang="en-US" b="0" dirty="0"/>
              <a:t> title</a:t>
            </a:r>
            <a:endParaRPr dirty="0"/>
          </a:p>
          <a:p>
            <a:pPr marL="114300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Example: FY2024 BRIC - City of Tombstone Flood Elevation of 3 Homes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Start a </a:t>
            </a:r>
            <a:r>
              <a:rPr lang="en-US" dirty="0" err="1"/>
              <a:t>Subapplication</a:t>
            </a:r>
            <a:r>
              <a:rPr lang="en-US" dirty="0"/>
              <a:t> Process</a:t>
            </a:r>
            <a:endParaRPr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1463041"/>
            <a:ext cx="11125197" cy="4672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Start a Subapplication Process</a:t>
            </a:r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b="0" dirty="0"/>
              <a:t>Select a </a:t>
            </a:r>
            <a:r>
              <a:rPr lang="en-US" b="0" dirty="0" err="1"/>
              <a:t>Subapplication</a:t>
            </a:r>
            <a:r>
              <a:rPr lang="en-US" b="0" dirty="0"/>
              <a:t> type</a:t>
            </a:r>
            <a:endParaRPr dirty="0"/>
          </a:p>
          <a:p>
            <a:pPr marL="1028700" lvl="1"/>
            <a:r>
              <a:rPr lang="en-US" dirty="0"/>
              <a:t>Plan - a </a:t>
            </a:r>
            <a:r>
              <a:rPr lang="en-US" dirty="0" err="1"/>
              <a:t>subapplication</a:t>
            </a:r>
            <a:r>
              <a:rPr lang="en-US" dirty="0"/>
              <a:t> to develop or update a hazard mitigation plan</a:t>
            </a:r>
            <a:endParaRPr dirty="0"/>
          </a:p>
          <a:p>
            <a:pPr marL="1028700" lvl="1"/>
            <a:r>
              <a:rPr lang="en-US" b="0" dirty="0"/>
              <a:t>Project - a </a:t>
            </a:r>
            <a:r>
              <a:rPr lang="en-US" b="0" dirty="0" err="1"/>
              <a:t>subapplication</a:t>
            </a:r>
            <a:r>
              <a:rPr lang="en-US" b="0" dirty="0"/>
              <a:t> for any mitigation activity to reduce risk, including education and outreach</a:t>
            </a:r>
            <a:endParaRPr dirty="0"/>
          </a:p>
          <a:p>
            <a:pPr marL="1028700" lvl="1"/>
            <a:r>
              <a:rPr lang="en-US" dirty="0"/>
              <a:t>Project Scoping - a </a:t>
            </a:r>
            <a:r>
              <a:rPr lang="en-US" dirty="0" err="1"/>
              <a:t>subapplication</a:t>
            </a:r>
            <a:r>
              <a:rPr lang="en-US" dirty="0"/>
              <a:t> to assist with the critical elements of developing other project </a:t>
            </a:r>
            <a:r>
              <a:rPr lang="en-US" dirty="0" err="1"/>
              <a:t>subapplications</a:t>
            </a:r>
            <a:r>
              <a:rPr lang="en-US" dirty="0"/>
              <a:t> (developing mitigation strategies, obtaining data, EHP compliance concerns, and other activities)</a:t>
            </a:r>
            <a:endParaRPr b="0"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8186333c5_0_154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4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Subapplication Sections</a:t>
            </a:r>
            <a:endParaRPr/>
          </a:p>
        </p:txBody>
      </p:sp>
      <p:sp>
        <p:nvSpPr>
          <p:cNvPr id="132" name="Google Shape;132;g318186333c5_0_154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0" dirty="0" err="1"/>
              <a:t>Subapplication</a:t>
            </a:r>
            <a:r>
              <a:rPr lang="en-US" b="0" dirty="0"/>
              <a:t> Information 		           	Budget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0" dirty="0"/>
              <a:t>Contact Information 			            	Evaluation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0" dirty="0"/>
              <a:t>Community 				            	Comments and Attachments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0" dirty="0"/>
              <a:t>Scope of Work 				Assurances and Certifications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0" dirty="0"/>
              <a:t>Schedule 					Review &amp; Submit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Subapplication Information</a:t>
            </a:r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/>
              <a:t>Section 1: Subapplicant Information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Select Submission type 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Select Subapplicant type  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Answer all questions  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/>
              <a:t>Select Continue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1209</Words>
  <Application>Microsoft Office PowerPoint</Application>
  <PresentationFormat>Widescreen</PresentationFormat>
  <Paragraphs>164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WelcomeDoc</vt:lpstr>
      <vt:lpstr>BRIC/FMA Subapplication Walkthrough  </vt:lpstr>
      <vt:lpstr>Agency Mission</vt:lpstr>
      <vt:lpstr>Start a Subapplication</vt:lpstr>
      <vt:lpstr>Start a Subapplication</vt:lpstr>
      <vt:lpstr>Start a Subapplication Process</vt:lpstr>
      <vt:lpstr>Start a Subapplication Process</vt:lpstr>
      <vt:lpstr>Start a Subapplication Process</vt:lpstr>
      <vt:lpstr>Subapplication Sections</vt:lpstr>
      <vt:lpstr>Subapplication Information</vt:lpstr>
      <vt:lpstr>Subapplication Information</vt:lpstr>
      <vt:lpstr>Contact Information</vt:lpstr>
      <vt:lpstr>Contact Information</vt:lpstr>
      <vt:lpstr>Community</vt:lpstr>
      <vt:lpstr>Community</vt:lpstr>
      <vt:lpstr>Scope of Work</vt:lpstr>
      <vt:lpstr>Scope of Work</vt:lpstr>
      <vt:lpstr>Schedule</vt:lpstr>
      <vt:lpstr>Schedule</vt:lpstr>
      <vt:lpstr>Budget</vt:lpstr>
      <vt:lpstr>Budget</vt:lpstr>
      <vt:lpstr>Evaluation</vt:lpstr>
      <vt:lpstr>Evaluation</vt:lpstr>
      <vt:lpstr>Comments and Attachments</vt:lpstr>
      <vt:lpstr>Comments and Attachments</vt:lpstr>
      <vt:lpstr>Assurances and Certifications</vt:lpstr>
      <vt:lpstr>Assurances and Certifications</vt:lpstr>
      <vt:lpstr>Review &amp; Submit</vt:lpstr>
      <vt:lpstr>Review &amp; Submit</vt:lpstr>
      <vt:lpstr>SAR Only Actions</vt:lpstr>
      <vt:lpstr>SAR Only Actions</vt:lpstr>
      <vt:lpstr>FEMA GO Help Desk Information</vt:lpstr>
      <vt:lpstr>Prerequisites</vt:lpstr>
      <vt:lpstr>Minimum Project Criteria</vt:lpstr>
      <vt:lpstr>What is Ineligible?</vt:lpstr>
      <vt:lpstr>What is Ineligible?</vt:lpstr>
      <vt:lpstr>Procurement</vt:lpstr>
      <vt:lpstr>Things to know</vt:lpstr>
      <vt:lpstr>DEMA Process</vt:lpstr>
      <vt:lpstr>Questions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Kathryne Howell (AzEIN)</dc:creator>
  <cp:lastModifiedBy>Jacob Roberts (AzEIN)</cp:lastModifiedBy>
  <cp:revision>6</cp:revision>
  <dcterms:created xsi:type="dcterms:W3CDTF">2024-11-08T15:26:18Z</dcterms:created>
  <dcterms:modified xsi:type="dcterms:W3CDTF">2024-11-22T20:00:53Z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