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2"/>
  </p:notesMasterIdLst>
  <p:sldIdLst>
    <p:sldId id="262" r:id="rId5"/>
    <p:sldId id="263" r:id="rId6"/>
    <p:sldId id="265" r:id="rId7"/>
    <p:sldId id="264" r:id="rId8"/>
    <p:sldId id="313" r:id="rId9"/>
    <p:sldId id="764" r:id="rId10"/>
    <p:sldId id="267" r:id="rId11"/>
    <p:sldId id="268" r:id="rId12"/>
    <p:sldId id="269" r:id="rId13"/>
    <p:sldId id="314" r:id="rId14"/>
    <p:sldId id="315" r:id="rId15"/>
    <p:sldId id="744" r:id="rId16"/>
    <p:sldId id="810" r:id="rId17"/>
    <p:sldId id="319" r:id="rId18"/>
    <p:sldId id="273" r:id="rId19"/>
    <p:sldId id="274" r:id="rId20"/>
    <p:sldId id="308" r:id="rId21"/>
    <p:sldId id="343" r:id="rId22"/>
    <p:sldId id="324" r:id="rId23"/>
    <p:sldId id="323" r:id="rId24"/>
    <p:sldId id="276" r:id="rId25"/>
    <p:sldId id="335" r:id="rId26"/>
    <p:sldId id="278" r:id="rId27"/>
    <p:sldId id="833" r:id="rId28"/>
    <p:sldId id="818" r:id="rId29"/>
    <p:sldId id="823" r:id="rId30"/>
    <p:sldId id="316" r:id="rId31"/>
    <p:sldId id="270" r:id="rId32"/>
    <p:sldId id="279" r:id="rId33"/>
    <p:sldId id="835" r:id="rId34"/>
    <p:sldId id="317" r:id="rId35"/>
    <p:sldId id="280" r:id="rId36"/>
    <p:sldId id="360" r:id="rId37"/>
    <p:sldId id="281" r:id="rId38"/>
    <p:sldId id="282" r:id="rId39"/>
    <p:sldId id="740" r:id="rId40"/>
    <p:sldId id="767" r:id="rId41"/>
    <p:sldId id="285" r:id="rId42"/>
    <p:sldId id="340" r:id="rId43"/>
    <p:sldId id="834" r:id="rId44"/>
    <p:sldId id="836" r:id="rId45"/>
    <p:sldId id="837" r:id="rId46"/>
    <p:sldId id="306" r:id="rId47"/>
    <p:sldId id="763" r:id="rId48"/>
    <p:sldId id="756" r:id="rId49"/>
    <p:sldId id="738" r:id="rId50"/>
    <p:sldId id="839" r:id="rId51"/>
    <p:sldId id="712" r:id="rId52"/>
    <p:sldId id="701" r:id="rId53"/>
    <p:sldId id="354" r:id="rId54"/>
    <p:sldId id="355" r:id="rId55"/>
    <p:sldId id="709" r:id="rId56"/>
    <p:sldId id="719" r:id="rId57"/>
    <p:sldId id="302" r:id="rId58"/>
    <p:sldId id="359" r:id="rId59"/>
    <p:sldId id="305" r:id="rId60"/>
    <p:sldId id="76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8D05E-3E33-885F-0CF1-8966D45F95C6}" v="1" dt="2024-05-03T17:20:47.508"/>
    <p1510:client id="{E915A1E7-96C8-2A28-44C6-9DA09E255D50}" v="3" dt="2024-05-03T12:44:23.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345_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345_0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_2FB_BF81B1AF.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5"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2.5% Average Inflation</a:t>
            </a:r>
          </a:p>
        </c:rich>
      </c:tx>
      <c:overlay val="0"/>
      <c:spPr>
        <a:noFill/>
        <a:ln>
          <a:noFill/>
        </a:ln>
        <a:effectLst/>
      </c:spPr>
    </c:title>
    <c:autoTitleDeleted val="0"/>
    <c:plotArea>
      <c:layout/>
      <c:lineChart>
        <c:grouping val="standard"/>
        <c:varyColors val="0"/>
        <c:ser>
          <c:idx val="0"/>
          <c:order val="0"/>
          <c:tx>
            <c:strRef>
              <c:f>Sheet1!$B$1</c:f>
              <c:strCache>
                <c:ptCount val="1"/>
                <c:pt idx="0">
                  <c:v>Insurance Proceeds</c:v>
                </c:pt>
              </c:strCache>
            </c:strRef>
          </c:tx>
          <c:spPr>
            <a:ln w="34875" cap="rnd">
              <a:solidFill>
                <a:schemeClr val="accent1"/>
              </a:solidFill>
              <a:round/>
            </a:ln>
            <a:effectLst>
              <a:outerShdw blurRad="40000" dist="23000" dir="5400000" rotWithShape="0">
                <a:srgbClr val="000000">
                  <a:alpha val="35000"/>
                </a:srgbClr>
              </a:outerShdw>
            </a:effectLst>
          </c:spPr>
          <c:marker>
            <c:symbol val="none"/>
          </c:marker>
          <c:cat>
            <c:numRef>
              <c:f>Sheet1!$A$2:$A$6</c:f>
              <c:numCache>
                <c:formatCode>General</c:formatCode>
                <c:ptCount val="5"/>
                <c:pt idx="0">
                  <c:v>60</c:v>
                </c:pt>
                <c:pt idx="1">
                  <c:v>65</c:v>
                </c:pt>
                <c:pt idx="2">
                  <c:v>70</c:v>
                </c:pt>
                <c:pt idx="3">
                  <c:v>75</c:v>
                </c:pt>
                <c:pt idx="4">
                  <c:v>78</c:v>
                </c:pt>
              </c:numCache>
            </c:numRef>
          </c:cat>
          <c:val>
            <c:numRef>
              <c:f>Sheet1!$B$2:$B$6</c:f>
              <c:numCache>
                <c:formatCode>"$"#,##0_);[Red]\("$"#,##0\)</c:formatCode>
                <c:ptCount val="5"/>
                <c:pt idx="0">
                  <c:v>500000</c:v>
                </c:pt>
                <c:pt idx="1">
                  <c:v>417944</c:v>
                </c:pt>
                <c:pt idx="2">
                  <c:v>297203</c:v>
                </c:pt>
                <c:pt idx="3" formatCode="&quot;$&quot;#,##0">
                  <c:v>127425</c:v>
                </c:pt>
                <c:pt idx="4" formatCode="General">
                  <c:v>0</c:v>
                </c:pt>
              </c:numCache>
            </c:numRef>
          </c:val>
          <c:smooth val="0"/>
          <c:extLst>
            <c:ext xmlns:c16="http://schemas.microsoft.com/office/drawing/2014/chart" uri="{C3380CC4-5D6E-409C-BE32-E72D297353CC}">
              <c16:uniqueId val="{00000000-C389-4E7A-851F-3C6634F6D04C}"/>
            </c:ext>
          </c:extLst>
        </c:ser>
        <c:ser>
          <c:idx val="1"/>
          <c:order val="1"/>
          <c:tx>
            <c:strRef>
              <c:f>Sheet1!$C$1</c:f>
              <c:strCache>
                <c:ptCount val="1"/>
                <c:pt idx="0">
                  <c:v>SBP Annuity After Tax</c:v>
                </c:pt>
              </c:strCache>
            </c:strRef>
          </c:tx>
          <c:spPr>
            <a:ln w="34875" cap="rnd">
              <a:solidFill>
                <a:schemeClr val="accent2"/>
              </a:solidFill>
              <a:round/>
            </a:ln>
            <a:effectLst>
              <a:outerShdw blurRad="40000" dist="23000" dir="5400000" rotWithShape="0">
                <a:srgbClr val="000000">
                  <a:alpha val="35000"/>
                </a:srgbClr>
              </a:outerShdw>
            </a:effectLst>
          </c:spPr>
          <c:marker>
            <c:symbol val="none"/>
          </c:marker>
          <c:cat>
            <c:numRef>
              <c:f>Sheet1!$A$2:$A$6</c:f>
              <c:numCache>
                <c:formatCode>General</c:formatCode>
                <c:ptCount val="5"/>
                <c:pt idx="0">
                  <c:v>60</c:v>
                </c:pt>
                <c:pt idx="1">
                  <c:v>65</c:v>
                </c:pt>
                <c:pt idx="2">
                  <c:v>70</c:v>
                </c:pt>
                <c:pt idx="3">
                  <c:v>75</c:v>
                </c:pt>
                <c:pt idx="4">
                  <c:v>78</c:v>
                </c:pt>
              </c:numCache>
            </c:numRef>
          </c:cat>
          <c:val>
            <c:numRef>
              <c:f>Sheet1!$C$2:$C$6</c:f>
              <c:numCache>
                <c:formatCode>"$"#,##0_);[Red]\("$"#,##0\)</c:formatCode>
                <c:ptCount val="5"/>
                <c:pt idx="0">
                  <c:v>30832</c:v>
                </c:pt>
                <c:pt idx="1">
                  <c:v>34883</c:v>
                </c:pt>
                <c:pt idx="2">
                  <c:v>39467</c:v>
                </c:pt>
                <c:pt idx="3" formatCode="&quot;$&quot;#,##0">
                  <c:v>44654</c:v>
                </c:pt>
                <c:pt idx="4" formatCode="General">
                  <c:v>48087</c:v>
                </c:pt>
              </c:numCache>
            </c:numRef>
          </c:val>
          <c:smooth val="0"/>
          <c:extLst>
            <c:ext xmlns:c16="http://schemas.microsoft.com/office/drawing/2014/chart" uri="{C3380CC4-5D6E-409C-BE32-E72D297353CC}">
              <c16:uniqueId val="{00000001-C389-4E7A-851F-3C6634F6D04C}"/>
            </c:ext>
          </c:extLst>
        </c:ser>
        <c:dLbls>
          <c:showLegendKey val="0"/>
          <c:showVal val="0"/>
          <c:showCatName val="0"/>
          <c:showSerName val="0"/>
          <c:showPercent val="0"/>
          <c:showBubbleSize val="0"/>
        </c:dLbls>
        <c:smooth val="0"/>
        <c:axId val="204066848"/>
        <c:axId val="1"/>
      </c:lineChart>
      <c:catAx>
        <c:axId val="204066848"/>
        <c:scaling>
          <c:orientation val="minMax"/>
        </c:scaling>
        <c:delete val="0"/>
        <c:axPos val="b"/>
        <c:numFmt formatCode="General" sourceLinked="1"/>
        <c:majorTickMark val="none"/>
        <c:minorTickMark val="none"/>
        <c:tickLblPos val="nextTo"/>
        <c:spPr>
          <a:noFill/>
          <a:ln w="9511" cap="flat" cmpd="sng" algn="ctr">
            <a:solidFill>
              <a:schemeClr val="lt1">
                <a:lumMod val="95000"/>
                <a:alpha val="10000"/>
              </a:schemeClr>
            </a:solidFill>
            <a:round/>
          </a:ln>
          <a:effectLst/>
        </c:spPr>
        <c:txPr>
          <a:bodyPr rot="-60000000" spcFirstLastPara="1" vertOverflow="ellipsis" vert="horz" wrap="square" anchor="ctr" anchorCtr="1"/>
          <a:lstStyle/>
          <a:p>
            <a:pPr>
              <a:defRPr sz="1195" b="0" i="0" u="none" strike="noStrike" kern="1200" baseline="0">
                <a:solidFill>
                  <a:schemeClr val="lt1">
                    <a:lumMod val="8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11" cap="flat" cmpd="sng" algn="ctr">
              <a:solidFill>
                <a:schemeClr val="lt1">
                  <a:lumMod val="95000"/>
                  <a:alpha val="10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lt1">
                    <a:lumMod val="85000"/>
                  </a:schemeClr>
                </a:solidFill>
                <a:latin typeface="+mn-lt"/>
                <a:ea typeface="+mn-ea"/>
                <a:cs typeface="+mn-cs"/>
              </a:defRPr>
            </a:pPr>
            <a:endParaRPr lang="en-US"/>
          </a:p>
        </c:txPr>
        <c:crossAx val="204066848"/>
        <c:crosses val="autoZero"/>
        <c:crossBetween val="between"/>
      </c:valAx>
      <c:spPr>
        <a:noFill/>
        <a:ln w="25364">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4"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5% Average Inflation</a:t>
            </a:r>
          </a:p>
        </c:rich>
      </c:tx>
      <c:overlay val="0"/>
      <c:spPr>
        <a:noFill/>
        <a:ln>
          <a:noFill/>
        </a:ln>
        <a:effectLst/>
      </c:spPr>
    </c:title>
    <c:autoTitleDeleted val="0"/>
    <c:plotArea>
      <c:layout/>
      <c:lineChart>
        <c:grouping val="standard"/>
        <c:varyColors val="0"/>
        <c:ser>
          <c:idx val="0"/>
          <c:order val="0"/>
          <c:tx>
            <c:strRef>
              <c:f>Sheet1!$B$1</c:f>
              <c:strCache>
                <c:ptCount val="1"/>
                <c:pt idx="0">
                  <c:v>Insurance Proceeds</c:v>
                </c:pt>
              </c:strCache>
            </c:strRef>
          </c:tx>
          <c:spPr>
            <a:ln w="34855" cap="rnd">
              <a:solidFill>
                <a:schemeClr val="accent1"/>
              </a:solidFill>
              <a:round/>
            </a:ln>
            <a:effectLst>
              <a:outerShdw blurRad="40000" dist="23000" dir="5400000" rotWithShape="0">
                <a:srgbClr val="000000">
                  <a:alpha val="35000"/>
                </a:srgbClr>
              </a:outerShdw>
            </a:effectLst>
          </c:spPr>
          <c:marker>
            <c:symbol val="none"/>
          </c:marker>
          <c:cat>
            <c:numRef>
              <c:f>Sheet1!$A$2:$A$5</c:f>
              <c:numCache>
                <c:formatCode>General</c:formatCode>
                <c:ptCount val="4"/>
                <c:pt idx="0">
                  <c:v>60</c:v>
                </c:pt>
                <c:pt idx="1">
                  <c:v>63</c:v>
                </c:pt>
                <c:pt idx="2">
                  <c:v>65</c:v>
                </c:pt>
                <c:pt idx="3">
                  <c:v>70</c:v>
                </c:pt>
              </c:numCache>
            </c:numRef>
          </c:cat>
          <c:val>
            <c:numRef>
              <c:f>Sheet1!$B$2:$B$5</c:f>
              <c:numCache>
                <c:formatCode>"$"#,##0_);[Red]\("$"#,##0\)</c:formatCode>
                <c:ptCount val="4"/>
                <c:pt idx="0">
                  <c:v>500000</c:v>
                </c:pt>
                <c:pt idx="1">
                  <c:v>391768</c:v>
                </c:pt>
                <c:pt idx="2">
                  <c:v>299246</c:v>
                </c:pt>
                <c:pt idx="3" formatCode="&quot;$&quot;#,##0">
                  <c:v>0</c:v>
                </c:pt>
              </c:numCache>
            </c:numRef>
          </c:val>
          <c:smooth val="0"/>
          <c:extLst>
            <c:ext xmlns:c16="http://schemas.microsoft.com/office/drawing/2014/chart" uri="{C3380CC4-5D6E-409C-BE32-E72D297353CC}">
              <c16:uniqueId val="{00000000-660D-4D81-8B59-1802F98414A0}"/>
            </c:ext>
          </c:extLst>
        </c:ser>
        <c:ser>
          <c:idx val="1"/>
          <c:order val="1"/>
          <c:tx>
            <c:strRef>
              <c:f>Sheet1!$C$1</c:f>
              <c:strCache>
                <c:ptCount val="1"/>
                <c:pt idx="0">
                  <c:v>SBP Annuity After Tax</c:v>
                </c:pt>
              </c:strCache>
            </c:strRef>
          </c:tx>
          <c:spPr>
            <a:ln w="34855" cap="rnd">
              <a:solidFill>
                <a:schemeClr val="accent2"/>
              </a:solidFill>
              <a:round/>
            </a:ln>
            <a:effectLst>
              <a:outerShdw blurRad="40000" dist="23000" dir="5400000" rotWithShape="0">
                <a:srgbClr val="000000">
                  <a:alpha val="35000"/>
                </a:srgbClr>
              </a:outerShdw>
            </a:effectLst>
          </c:spPr>
          <c:marker>
            <c:symbol val="none"/>
          </c:marker>
          <c:cat>
            <c:numRef>
              <c:f>Sheet1!$A$2:$A$5</c:f>
              <c:numCache>
                <c:formatCode>General</c:formatCode>
                <c:ptCount val="4"/>
                <c:pt idx="0">
                  <c:v>60</c:v>
                </c:pt>
                <c:pt idx="1">
                  <c:v>63</c:v>
                </c:pt>
                <c:pt idx="2">
                  <c:v>65</c:v>
                </c:pt>
                <c:pt idx="3">
                  <c:v>70</c:v>
                </c:pt>
              </c:numCache>
            </c:numRef>
          </c:cat>
          <c:val>
            <c:numRef>
              <c:f>Sheet1!$C$2:$C$5</c:f>
              <c:numCache>
                <c:formatCode>"$"#,##0_);[Red]\("$"#,##0\)</c:formatCode>
                <c:ptCount val="4"/>
                <c:pt idx="0">
                  <c:v>49038</c:v>
                </c:pt>
                <c:pt idx="1">
                  <c:v>56768</c:v>
                </c:pt>
                <c:pt idx="2">
                  <c:v>62586</c:v>
                </c:pt>
                <c:pt idx="3" formatCode="&quot;$&quot;#,##0">
                  <c:v>79878</c:v>
                </c:pt>
              </c:numCache>
            </c:numRef>
          </c:val>
          <c:smooth val="0"/>
          <c:extLst>
            <c:ext xmlns:c16="http://schemas.microsoft.com/office/drawing/2014/chart" uri="{C3380CC4-5D6E-409C-BE32-E72D297353CC}">
              <c16:uniqueId val="{00000001-660D-4D81-8B59-1802F98414A0}"/>
            </c:ext>
          </c:extLst>
        </c:ser>
        <c:dLbls>
          <c:showLegendKey val="0"/>
          <c:showVal val="0"/>
          <c:showCatName val="0"/>
          <c:showSerName val="0"/>
          <c:showPercent val="0"/>
          <c:showBubbleSize val="0"/>
        </c:dLbls>
        <c:smooth val="0"/>
        <c:axId val="207610768"/>
        <c:axId val="1"/>
      </c:lineChart>
      <c:catAx>
        <c:axId val="207610768"/>
        <c:scaling>
          <c:orientation val="minMax"/>
        </c:scaling>
        <c:delete val="0"/>
        <c:axPos val="b"/>
        <c:numFmt formatCode="General" sourceLinked="1"/>
        <c:majorTickMark val="none"/>
        <c:minorTickMark val="none"/>
        <c:tickLblPos val="nextTo"/>
        <c:spPr>
          <a:noFill/>
          <a:ln w="9506" cap="flat" cmpd="sng" algn="ctr">
            <a:solidFill>
              <a:schemeClr val="lt1">
                <a:lumMod val="95000"/>
                <a:alpha val="10000"/>
              </a:schemeClr>
            </a:solidFill>
            <a:round/>
          </a:ln>
          <a:effectLst/>
        </c:spPr>
        <c:txPr>
          <a:bodyPr rot="-60000000" spcFirstLastPara="1" vertOverflow="ellipsis" vert="horz" wrap="square" anchor="ctr" anchorCtr="1"/>
          <a:lstStyle/>
          <a:p>
            <a:pPr>
              <a:defRPr sz="1195" b="0" i="0" u="none" strike="noStrike" kern="1200" baseline="0">
                <a:solidFill>
                  <a:schemeClr val="lt1">
                    <a:lumMod val="8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06" cap="flat" cmpd="sng" algn="ctr">
              <a:solidFill>
                <a:schemeClr val="lt1">
                  <a:lumMod val="95000"/>
                  <a:alpha val="10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lt1">
                    <a:lumMod val="85000"/>
                  </a:schemeClr>
                </a:solidFill>
                <a:latin typeface="+mn-lt"/>
                <a:ea typeface="+mn-ea"/>
                <a:cs typeface="+mn-cs"/>
              </a:defRPr>
            </a:pPr>
            <a:endParaRPr lang="en-US"/>
          </a:p>
        </c:txPr>
        <c:crossAx val="207610768"/>
        <c:crosses val="autoZero"/>
        <c:crossBetween val="between"/>
      </c:valAx>
      <c:spPr>
        <a:noFill/>
        <a:ln w="25349">
          <a:noFill/>
        </a:ln>
      </c:spPr>
    </c:plotArea>
    <c:legend>
      <c:legendPos val="b"/>
      <c:overlay val="0"/>
      <c:spPr>
        <a:noFill/>
        <a:ln>
          <a:noFill/>
        </a:ln>
        <a:effectLst/>
      </c:spPr>
      <c:txPr>
        <a:bodyPr rot="0" spcFirstLastPara="1" vertOverflow="ellipsis" vert="horz" wrap="square" anchor="ctr" anchorCtr="1"/>
        <a:lstStyle/>
        <a:p>
          <a:pPr>
            <a:defRPr sz="1195"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21948675629569"/>
          <c:y val="0.18505412499113291"/>
          <c:w val="0.685690265791012"/>
          <c:h val="0.67115613251046402"/>
        </c:manualLayout>
      </c:layout>
      <c:lineChart>
        <c:grouping val="standard"/>
        <c:varyColors val="0"/>
        <c:ser>
          <c:idx val="0"/>
          <c:order val="0"/>
          <c:tx>
            <c:strRef>
              <c:f>Sheet1!$B$1</c:f>
              <c:strCache>
                <c:ptCount val="1"/>
                <c:pt idx="0">
                  <c:v>2.50% AVG COLA</c:v>
                </c:pt>
              </c:strCache>
            </c:strRef>
          </c:tx>
          <c:spPr>
            <a:ln>
              <a:solidFill>
                <a:srgbClr val="CF0100"/>
              </a:solidFill>
            </a:ln>
          </c:spPr>
          <c:marker>
            <c:symbol val="diamond"/>
            <c:size val="5"/>
            <c:spPr>
              <a:solidFill>
                <a:schemeClr val="accent5"/>
              </a:solidFill>
              <a:ln>
                <a:solidFill>
                  <a:srgbClr val="CF0100"/>
                </a:solidFill>
              </a:ln>
              <a:scene3d>
                <a:camera prst="orthographicFront"/>
                <a:lightRig rig="threePt" dir="t"/>
              </a:scene3d>
              <a:sp3d>
                <a:bevelT/>
              </a:sp3d>
            </c:spPr>
          </c:marker>
          <c:dLbls>
            <c:dLbl>
              <c:idx val="0"/>
              <c:delete val="1"/>
              <c:extLst>
                <c:ext xmlns:c15="http://schemas.microsoft.com/office/drawing/2012/chart" uri="{CE6537A1-D6FC-4f65-9D91-7224C49458BB}"/>
                <c:ext xmlns:c16="http://schemas.microsoft.com/office/drawing/2014/chart" uri="{C3380CC4-5D6E-409C-BE32-E72D297353CC}">
                  <c16:uniqueId val="{00000000-F1D8-4AA8-8D1E-3EAD84927713}"/>
                </c:ext>
              </c:extLst>
            </c:dLbl>
            <c:dLbl>
              <c:idx val="1"/>
              <c:delete val="1"/>
              <c:extLst>
                <c:ext xmlns:c15="http://schemas.microsoft.com/office/drawing/2012/chart" uri="{CE6537A1-D6FC-4f65-9D91-7224C49458BB}"/>
                <c:ext xmlns:c16="http://schemas.microsoft.com/office/drawing/2014/chart" uri="{C3380CC4-5D6E-409C-BE32-E72D297353CC}">
                  <c16:uniqueId val="{00000001-F1D8-4AA8-8D1E-3EAD84927713}"/>
                </c:ext>
              </c:extLst>
            </c:dLbl>
            <c:dLbl>
              <c:idx val="2"/>
              <c:delete val="1"/>
              <c:extLst>
                <c:ext xmlns:c15="http://schemas.microsoft.com/office/drawing/2012/chart" uri="{CE6537A1-D6FC-4f65-9D91-7224C49458BB}"/>
                <c:ext xmlns:c16="http://schemas.microsoft.com/office/drawing/2014/chart" uri="{C3380CC4-5D6E-409C-BE32-E72D297353CC}">
                  <c16:uniqueId val="{00000002-F1D8-4AA8-8D1E-3EAD84927713}"/>
                </c:ext>
              </c:extLst>
            </c:dLbl>
            <c:dLbl>
              <c:idx val="3"/>
              <c:delete val="1"/>
              <c:extLst>
                <c:ext xmlns:c15="http://schemas.microsoft.com/office/drawing/2012/chart" uri="{CE6537A1-D6FC-4f65-9D91-7224C49458BB}"/>
                <c:ext xmlns:c16="http://schemas.microsoft.com/office/drawing/2014/chart" uri="{C3380CC4-5D6E-409C-BE32-E72D297353CC}">
                  <c16:uniqueId val="{00000003-F1D8-4AA8-8D1E-3EAD84927713}"/>
                </c:ext>
              </c:extLst>
            </c:dLbl>
            <c:dLbl>
              <c:idx val="4"/>
              <c:layout>
                <c:manualLayout>
                  <c:x val="2.8608836348326758E-2"/>
                  <c:y val="4.1040887388006042E-2"/>
                </c:manualLayout>
              </c:layout>
              <c:spPr>
                <a:noFill/>
                <a:ln w="23842">
                  <a:noFill/>
                </a:ln>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D8-4AA8-8D1E-3EAD84927713}"/>
                </c:ext>
              </c:extLst>
            </c:dLbl>
            <c:spPr>
              <a:noFill/>
              <a:ln w="238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2023</c:v>
                </c:pt>
                <c:pt idx="1">
                  <c:v>2033</c:v>
                </c:pt>
                <c:pt idx="2">
                  <c:v>2043</c:v>
                </c:pt>
                <c:pt idx="3">
                  <c:v>2053</c:v>
                </c:pt>
                <c:pt idx="4">
                  <c:v>2063</c:v>
                </c:pt>
              </c:numCache>
            </c:numRef>
          </c:cat>
          <c:val>
            <c:numRef>
              <c:f>Sheet1!$B$2:$B$6</c:f>
              <c:numCache>
                <c:formatCode>_("$"* #,##0_);_("$"* \(#,##0\);_("$"* "-"??_);_(@_)</c:formatCode>
                <c:ptCount val="5"/>
                <c:pt idx="0">
                  <c:v>18480</c:v>
                </c:pt>
                <c:pt idx="1">
                  <c:v>23655.962376748674</c:v>
                </c:pt>
                <c:pt idx="2">
                  <c:v>30281.631816566485</c:v>
                </c:pt>
                <c:pt idx="3">
                  <c:v>38763.048861431394</c:v>
                </c:pt>
                <c:pt idx="4">
                  <c:v>49619.979733446526</c:v>
                </c:pt>
              </c:numCache>
            </c:numRef>
          </c:val>
          <c:smooth val="0"/>
          <c:extLst>
            <c:ext xmlns:c16="http://schemas.microsoft.com/office/drawing/2014/chart" uri="{C3380CC4-5D6E-409C-BE32-E72D297353CC}">
              <c16:uniqueId val="{00000005-F1D8-4AA8-8D1E-3EAD84927713}"/>
            </c:ext>
          </c:extLst>
        </c:ser>
        <c:ser>
          <c:idx val="1"/>
          <c:order val="1"/>
          <c:tx>
            <c:strRef>
              <c:f>Sheet1!$C$1</c:f>
              <c:strCache>
                <c:ptCount val="1"/>
                <c:pt idx="0">
                  <c:v>3.5% AVG COLA</c:v>
                </c:pt>
              </c:strCache>
            </c:strRef>
          </c:tx>
          <c:spPr>
            <a:ln>
              <a:solidFill>
                <a:srgbClr val="F26522"/>
              </a:solidFill>
            </a:ln>
          </c:spPr>
          <c:marker>
            <c:symbol val="square"/>
            <c:size val="5"/>
            <c:spPr>
              <a:solidFill>
                <a:schemeClr val="accent4"/>
              </a:solidFill>
              <a:ln>
                <a:solidFill>
                  <a:srgbClr val="F26522"/>
                </a:solidFill>
              </a:ln>
              <a:scene3d>
                <a:camera prst="orthographicFront"/>
                <a:lightRig rig="threePt" dir="t"/>
              </a:scene3d>
              <a:sp3d>
                <a:bevelT/>
              </a:sp3d>
            </c:spPr>
          </c:marker>
          <c:dLbls>
            <c:dLbl>
              <c:idx val="4"/>
              <c:layout>
                <c:manualLayout>
                  <c:x val="-1.1041879454901229E-16"/>
                  <c:y val="-5.8141257133008564E-2"/>
                </c:manualLayout>
              </c:layout>
              <c:spPr>
                <a:noFill/>
                <a:ln w="23842">
                  <a:noFill/>
                </a:ln>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D8-4AA8-8D1E-3EAD849277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2023</c:v>
                </c:pt>
                <c:pt idx="1">
                  <c:v>2033</c:v>
                </c:pt>
                <c:pt idx="2">
                  <c:v>2043</c:v>
                </c:pt>
                <c:pt idx="3">
                  <c:v>2053</c:v>
                </c:pt>
                <c:pt idx="4">
                  <c:v>2063</c:v>
                </c:pt>
              </c:numCache>
            </c:numRef>
          </c:cat>
          <c:val>
            <c:numRef>
              <c:f>Sheet1!$C$2:$C$6</c:f>
              <c:numCache>
                <c:formatCode>_("$"* #,##0_);_("$"* \(#,##0\);_("$"* "-"??_);_(@_)</c:formatCode>
                <c:ptCount val="5"/>
                <c:pt idx="0">
                  <c:v>18480</c:v>
                </c:pt>
                <c:pt idx="1">
                  <c:v>26067.865096278318</c:v>
                </c:pt>
                <c:pt idx="2">
                  <c:v>36771.29819684878</c:v>
                </c:pt>
                <c:pt idx="3">
                  <c:v>51869.547662904544</c:v>
                </c:pt>
                <c:pt idx="4">
                  <c:v>73167.119647271291</c:v>
                </c:pt>
              </c:numCache>
            </c:numRef>
          </c:val>
          <c:smooth val="0"/>
          <c:extLst>
            <c:ext xmlns:c16="http://schemas.microsoft.com/office/drawing/2014/chart" uri="{C3380CC4-5D6E-409C-BE32-E72D297353CC}">
              <c16:uniqueId val="{00000007-F1D8-4AA8-8D1E-3EAD84927713}"/>
            </c:ext>
          </c:extLst>
        </c:ser>
        <c:ser>
          <c:idx val="2"/>
          <c:order val="2"/>
          <c:tx>
            <c:strRef>
              <c:f>Sheet1!$D$1</c:f>
              <c:strCache>
                <c:ptCount val="1"/>
                <c:pt idx="0">
                  <c:v>5%</c:v>
                </c:pt>
              </c:strCache>
            </c:strRef>
          </c:tx>
          <c:spPr>
            <a:ln>
              <a:solidFill>
                <a:srgbClr val="2DAA27"/>
              </a:solidFill>
            </a:ln>
          </c:spPr>
          <c:marker>
            <c:spPr>
              <a:solidFill>
                <a:schemeClr val="accent6"/>
              </a:solidFill>
              <a:ln>
                <a:solidFill>
                  <a:srgbClr val="2DAA27"/>
                </a:solidFill>
              </a:ln>
            </c:spPr>
          </c:marker>
          <c:dLbls>
            <c:dLbl>
              <c:idx val="0"/>
              <c:layout>
                <c:manualLayout>
                  <c:x val="-6.7757770298668904E-2"/>
                  <c:y val="-5.1301109235007553E-2"/>
                </c:manualLayout>
              </c:layout>
              <c:spPr>
                <a:noFill/>
                <a:ln w="23842">
                  <a:noFill/>
                </a:ln>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D8-4AA8-8D1E-3EAD84927713}"/>
                </c:ext>
              </c:extLst>
            </c:dLbl>
            <c:dLbl>
              <c:idx val="1"/>
              <c:delete val="1"/>
              <c:extLst>
                <c:ext xmlns:c15="http://schemas.microsoft.com/office/drawing/2012/chart" uri="{CE6537A1-D6FC-4f65-9D91-7224C49458BB}"/>
                <c:ext xmlns:c16="http://schemas.microsoft.com/office/drawing/2014/chart" uri="{C3380CC4-5D6E-409C-BE32-E72D297353CC}">
                  <c16:uniqueId val="{00000009-F1D8-4AA8-8D1E-3EAD84927713}"/>
                </c:ext>
              </c:extLst>
            </c:dLbl>
            <c:dLbl>
              <c:idx val="2"/>
              <c:delete val="1"/>
              <c:extLst>
                <c:ext xmlns:c15="http://schemas.microsoft.com/office/drawing/2012/chart" uri="{CE6537A1-D6FC-4f65-9D91-7224C49458BB}"/>
                <c:ext xmlns:c16="http://schemas.microsoft.com/office/drawing/2014/chart" uri="{C3380CC4-5D6E-409C-BE32-E72D297353CC}">
                  <c16:uniqueId val="{0000000A-F1D8-4AA8-8D1E-3EAD84927713}"/>
                </c:ext>
              </c:extLst>
            </c:dLbl>
            <c:dLbl>
              <c:idx val="3"/>
              <c:delete val="1"/>
              <c:extLst>
                <c:ext xmlns:c15="http://schemas.microsoft.com/office/drawing/2012/chart" uri="{CE6537A1-D6FC-4f65-9D91-7224C49458BB}"/>
                <c:ext xmlns:c16="http://schemas.microsoft.com/office/drawing/2014/chart" uri="{C3380CC4-5D6E-409C-BE32-E72D297353CC}">
                  <c16:uniqueId val="{0000000B-F1D8-4AA8-8D1E-3EAD84927713}"/>
                </c:ext>
              </c:extLst>
            </c:dLbl>
            <c:spPr>
              <a:noFill/>
              <a:ln w="238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2023</c:v>
                </c:pt>
                <c:pt idx="1">
                  <c:v>2033</c:v>
                </c:pt>
                <c:pt idx="2">
                  <c:v>2043</c:v>
                </c:pt>
                <c:pt idx="3">
                  <c:v>2053</c:v>
                </c:pt>
                <c:pt idx="4">
                  <c:v>2063</c:v>
                </c:pt>
              </c:numCache>
            </c:numRef>
          </c:cat>
          <c:val>
            <c:numRef>
              <c:f>Sheet1!$D$2:$D$6</c:f>
              <c:numCache>
                <c:formatCode>_("$"* #,##0.00_);_("$"* \(#,##0.00\);_("$"* "-"??_);_(@_)</c:formatCode>
                <c:ptCount val="5"/>
                <c:pt idx="0" formatCode="_(&quot;$&quot;* #,##0_);_(&quot;$&quot;* \(#,##0\);_(&quot;$&quot;* &quot;-&quot;??_);_(@_)">
                  <c:v>18480</c:v>
                </c:pt>
                <c:pt idx="1">
                  <c:v>30101.972702847128</c:v>
                </c:pt>
                <c:pt idx="2" formatCode="_(&quot;$&quot;* #,##0_);_(&quot;$&quot;* \(#,##0\);_(&quot;$&quot;* &quot;-&quot;??_);_(@_)">
                  <c:v>49032.941591068928</c:v>
                </c:pt>
                <c:pt idx="3" formatCode="_(&quot;$&quot;* #,##0_);_(&quot;$&quot;* \(#,##0\);_(&quot;$&quot;* &quot;-&quot;??_);_(@_)">
                  <c:v>79869.495092784331</c:v>
                </c:pt>
                <c:pt idx="4" formatCode="_(&quot;$&quot;* #,##0_);_(&quot;$&quot;* \(#,##0\);_(&quot;$&quot;* &quot;-&quot;??_);_(@_)">
                  <c:v>130098.99140006368</c:v>
                </c:pt>
              </c:numCache>
            </c:numRef>
          </c:val>
          <c:smooth val="0"/>
          <c:extLst>
            <c:ext xmlns:c16="http://schemas.microsoft.com/office/drawing/2014/chart" uri="{C3380CC4-5D6E-409C-BE32-E72D297353CC}">
              <c16:uniqueId val="{0000000C-F1D8-4AA8-8D1E-3EAD84927713}"/>
            </c:ext>
          </c:extLst>
        </c:ser>
        <c:dLbls>
          <c:showLegendKey val="0"/>
          <c:showVal val="0"/>
          <c:showCatName val="0"/>
          <c:showSerName val="0"/>
          <c:showPercent val="0"/>
          <c:showBubbleSize val="0"/>
        </c:dLbls>
        <c:marker val="1"/>
        <c:smooth val="0"/>
        <c:axId val="961826528"/>
        <c:axId val="1"/>
      </c:lineChart>
      <c:catAx>
        <c:axId val="961826528"/>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_(&quot;$&quot;* #,##0_);_(&quot;$&quot;* \(#,##0\);_(&quot;$&quot;* &quot;-&quot;??_);_(@_)" sourceLinked="1"/>
        <c:majorTickMark val="none"/>
        <c:minorTickMark val="none"/>
        <c:tickLblPos val="nextTo"/>
        <c:txPr>
          <a:bodyPr rot="0" vert="horz"/>
          <a:lstStyle/>
          <a:p>
            <a:pPr>
              <a:defRPr/>
            </a:pPr>
            <a:endParaRPr lang="en-US"/>
          </a:p>
        </c:txPr>
        <c:crossAx val="961826528"/>
        <c:crosses val="autoZero"/>
        <c:crossBetween val="between"/>
      </c:valAx>
      <c:spPr>
        <a:noFill/>
        <a:ln w="23842">
          <a:noFill/>
        </a:ln>
      </c:spPr>
    </c:plotArea>
    <c:plotVisOnly val="1"/>
    <c:dispBlanksAs val="gap"/>
    <c:showDLblsOverMax val="0"/>
  </c:chart>
  <c:spPr>
    <a:ln>
      <a:noFill/>
    </a:ln>
  </c:spPr>
  <c:txPr>
    <a:bodyPr/>
    <a:lstStyle/>
    <a:p>
      <a:pPr>
        <a:defRPr sz="1718"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71797-3845-49BB-A0AD-E4762DA010CA}" type="doc">
      <dgm:prSet loTypeId="urn:microsoft.com/office/officeart/2005/8/layout/balance1" loCatId="relationship" qsTypeId="urn:microsoft.com/office/officeart/2005/8/quickstyle/3d2" qsCatId="3D" csTypeId="urn:microsoft.com/office/officeart/2005/8/colors/accent1_2" csCatId="accent1" phldr="1"/>
      <dgm:spPr/>
      <dgm:t>
        <a:bodyPr/>
        <a:lstStyle/>
        <a:p>
          <a:endParaRPr lang="en-US"/>
        </a:p>
      </dgm:t>
    </dgm:pt>
    <dgm:pt modelId="{BE9E3664-08DB-4A7F-89D6-40110DFD1965}">
      <dgm:prSet phldrT="[Text]"/>
      <dgm:spPr/>
      <dgm:t>
        <a:bodyPr/>
        <a:lstStyle/>
        <a:p>
          <a:r>
            <a:rPr lang="en-US"/>
            <a:t>NO SBP</a:t>
          </a:r>
        </a:p>
      </dgm:t>
    </dgm:pt>
    <dgm:pt modelId="{582A6990-A325-4A50-BC1D-D3CA2D6E1D6F}" type="parTrans" cxnId="{9B331F79-3EE9-43B4-A463-1D3A68E27AE8}">
      <dgm:prSet/>
      <dgm:spPr/>
      <dgm:t>
        <a:bodyPr/>
        <a:lstStyle/>
        <a:p>
          <a:endParaRPr lang="en-US"/>
        </a:p>
      </dgm:t>
    </dgm:pt>
    <dgm:pt modelId="{1506FA68-96DC-493C-853C-8251F3B60363}" type="sibTrans" cxnId="{9B331F79-3EE9-43B4-A463-1D3A68E27AE8}">
      <dgm:prSet/>
      <dgm:spPr/>
      <dgm:t>
        <a:bodyPr/>
        <a:lstStyle/>
        <a:p>
          <a:endParaRPr lang="en-US"/>
        </a:p>
      </dgm:t>
    </dgm:pt>
    <dgm:pt modelId="{1D1D3872-D4AA-4C74-8608-C05A6CCC7B74}">
      <dgm:prSet phldrT="[Text]" custT="1"/>
      <dgm:spPr>
        <a:solidFill>
          <a:srgbClr val="FF0000"/>
        </a:solidFill>
      </dgm:spPr>
      <dgm:t>
        <a:bodyPr/>
        <a:lstStyle/>
        <a:p>
          <a:r>
            <a:rPr lang="en-US" sz="2400">
              <a:solidFill>
                <a:schemeClr val="tx1"/>
              </a:solidFill>
            </a:rPr>
            <a:t>Risk of leaving your loved ones with insufficient income</a:t>
          </a:r>
        </a:p>
      </dgm:t>
    </dgm:pt>
    <dgm:pt modelId="{28CF272B-9E9C-43D3-B8C2-F1C38C675770}" type="parTrans" cxnId="{AF4C9D61-D626-418E-9573-0671EBB06DB4}">
      <dgm:prSet/>
      <dgm:spPr/>
      <dgm:t>
        <a:bodyPr/>
        <a:lstStyle/>
        <a:p>
          <a:endParaRPr lang="en-US"/>
        </a:p>
      </dgm:t>
    </dgm:pt>
    <dgm:pt modelId="{B5662D1C-684F-4EA3-934F-48DB14864F9F}" type="sibTrans" cxnId="{AF4C9D61-D626-418E-9573-0671EBB06DB4}">
      <dgm:prSet/>
      <dgm:spPr/>
      <dgm:t>
        <a:bodyPr/>
        <a:lstStyle/>
        <a:p>
          <a:endParaRPr lang="en-US"/>
        </a:p>
      </dgm:t>
    </dgm:pt>
    <dgm:pt modelId="{CFD3F4AF-B607-4B03-A740-1A342F9B53B0}">
      <dgm:prSet phldrT="[Text]"/>
      <dgm:spPr/>
      <dgm:t>
        <a:bodyPr/>
        <a:lstStyle/>
        <a:p>
          <a:r>
            <a:rPr lang="en-US"/>
            <a:t>SBP</a:t>
          </a:r>
        </a:p>
      </dgm:t>
    </dgm:pt>
    <dgm:pt modelId="{CC1B9D6A-866E-466F-95A3-1E1E0BB0AE52}" type="parTrans" cxnId="{C5515135-9157-4F2F-AD38-6BE2A837DDDD}">
      <dgm:prSet/>
      <dgm:spPr/>
      <dgm:t>
        <a:bodyPr/>
        <a:lstStyle/>
        <a:p>
          <a:endParaRPr lang="en-US"/>
        </a:p>
      </dgm:t>
    </dgm:pt>
    <dgm:pt modelId="{5918E64A-E2C2-4692-AC9D-C11EFD1BFAF2}" type="sibTrans" cxnId="{C5515135-9157-4F2F-AD38-6BE2A837DDDD}">
      <dgm:prSet/>
      <dgm:spPr/>
      <dgm:t>
        <a:bodyPr/>
        <a:lstStyle/>
        <a:p>
          <a:endParaRPr lang="en-US"/>
        </a:p>
      </dgm:t>
    </dgm:pt>
    <dgm:pt modelId="{265FBECF-D161-48EF-99E1-D49D4DC8368E}">
      <dgm:prSet phldrT="[Text]" custT="1"/>
      <dgm:spPr>
        <a:solidFill>
          <a:srgbClr val="FFFF00"/>
        </a:solidFill>
      </dgm:spPr>
      <dgm:t>
        <a:bodyPr/>
        <a:lstStyle/>
        <a:p>
          <a:r>
            <a:rPr lang="en-US" sz="2400">
              <a:solidFill>
                <a:schemeClr val="tx1"/>
              </a:solidFill>
            </a:rPr>
            <a:t>Risk that your survivor may not get every cent back in premiums</a:t>
          </a:r>
        </a:p>
      </dgm:t>
    </dgm:pt>
    <dgm:pt modelId="{F56111DA-54D7-4513-B050-AFA55AB7C705}" type="parTrans" cxnId="{5476DA5A-42FD-4BA5-9928-24A2C6815990}">
      <dgm:prSet/>
      <dgm:spPr/>
      <dgm:t>
        <a:bodyPr/>
        <a:lstStyle/>
        <a:p>
          <a:endParaRPr lang="en-US"/>
        </a:p>
      </dgm:t>
    </dgm:pt>
    <dgm:pt modelId="{57A9BAC7-0450-42D0-85EA-02ED6B620C53}" type="sibTrans" cxnId="{5476DA5A-42FD-4BA5-9928-24A2C6815990}">
      <dgm:prSet/>
      <dgm:spPr/>
      <dgm:t>
        <a:bodyPr/>
        <a:lstStyle/>
        <a:p>
          <a:endParaRPr lang="en-US"/>
        </a:p>
      </dgm:t>
    </dgm:pt>
    <dgm:pt modelId="{A129CD36-0799-4DF8-AC1E-CA87E04AC082}" type="pres">
      <dgm:prSet presAssocID="{C4571797-3845-49BB-A0AD-E4762DA010CA}" presName="outerComposite" presStyleCnt="0">
        <dgm:presLayoutVars>
          <dgm:chMax val="2"/>
          <dgm:animLvl val="lvl"/>
          <dgm:resizeHandles val="exact"/>
        </dgm:presLayoutVars>
      </dgm:prSet>
      <dgm:spPr/>
    </dgm:pt>
    <dgm:pt modelId="{5D824AA4-A65B-47B8-A0CB-28541F446044}" type="pres">
      <dgm:prSet presAssocID="{C4571797-3845-49BB-A0AD-E4762DA010CA}" presName="dummyMaxCanvas" presStyleCnt="0"/>
      <dgm:spPr/>
    </dgm:pt>
    <dgm:pt modelId="{E9E1CADF-F88A-40CA-A218-B98BC3CC2DA4}" type="pres">
      <dgm:prSet presAssocID="{C4571797-3845-49BB-A0AD-E4762DA010CA}" presName="parentComposite" presStyleCnt="0"/>
      <dgm:spPr/>
    </dgm:pt>
    <dgm:pt modelId="{61F4B84F-A44D-4459-8484-97124C29EF7E}" type="pres">
      <dgm:prSet presAssocID="{C4571797-3845-49BB-A0AD-E4762DA010CA}" presName="parent1" presStyleLbl="alignAccFollowNode1" presStyleIdx="0" presStyleCnt="4" custScaleX="128819" custLinFactNeighborX="-38886" custLinFactNeighborY="-35503">
        <dgm:presLayoutVars>
          <dgm:chMax val="4"/>
        </dgm:presLayoutVars>
      </dgm:prSet>
      <dgm:spPr/>
    </dgm:pt>
    <dgm:pt modelId="{85FC4F6D-EB1F-48E7-983B-2A85255FCBAB}" type="pres">
      <dgm:prSet presAssocID="{C4571797-3845-49BB-A0AD-E4762DA010CA}" presName="parent2" presStyleLbl="alignAccFollowNode1" presStyleIdx="1" presStyleCnt="4" custScaleX="136806" custLinFactNeighborX="39844">
        <dgm:presLayoutVars>
          <dgm:chMax val="4"/>
        </dgm:presLayoutVars>
      </dgm:prSet>
      <dgm:spPr/>
    </dgm:pt>
    <dgm:pt modelId="{7D2A181F-5AB5-4500-A130-6FDD325B69FE}" type="pres">
      <dgm:prSet presAssocID="{C4571797-3845-49BB-A0AD-E4762DA010CA}" presName="childrenComposite" presStyleCnt="0"/>
      <dgm:spPr/>
    </dgm:pt>
    <dgm:pt modelId="{D064608D-5041-4CA1-B8FE-75DED42B50C6}" type="pres">
      <dgm:prSet presAssocID="{C4571797-3845-49BB-A0AD-E4762DA010CA}" presName="dummyMaxCanvas_ChildArea" presStyleCnt="0"/>
      <dgm:spPr/>
    </dgm:pt>
    <dgm:pt modelId="{30C71C84-49C1-4DCF-A951-13BAE7940B91}" type="pres">
      <dgm:prSet presAssocID="{C4571797-3845-49BB-A0AD-E4762DA010CA}" presName="fulcrum" presStyleLbl="alignAccFollowNode1" presStyleIdx="2" presStyleCnt="4"/>
      <dgm:spPr/>
    </dgm:pt>
    <dgm:pt modelId="{8CF92447-FAFE-4178-AA72-ACA19C810237}" type="pres">
      <dgm:prSet presAssocID="{C4571797-3845-49BB-A0AD-E4762DA010CA}" presName="balance_11" presStyleLbl="alignAccFollowNode1" presStyleIdx="3" presStyleCnt="4" custAng="21189032" custScaleX="166667" custScaleY="147699">
        <dgm:presLayoutVars>
          <dgm:bulletEnabled val="1"/>
        </dgm:presLayoutVars>
      </dgm:prSet>
      <dgm:spPr/>
    </dgm:pt>
    <dgm:pt modelId="{BA92D772-F3F7-400F-9C20-A421A4079CAF}" type="pres">
      <dgm:prSet presAssocID="{C4571797-3845-49BB-A0AD-E4762DA010CA}" presName="left_11_1" presStyleLbl="node1" presStyleIdx="0" presStyleCnt="2" custAng="21138864" custScaleX="188889" custScaleY="86138" custLinFactNeighborX="-50403" custLinFactNeighborY="12210">
        <dgm:presLayoutVars>
          <dgm:bulletEnabled val="1"/>
        </dgm:presLayoutVars>
      </dgm:prSet>
      <dgm:spPr/>
    </dgm:pt>
    <dgm:pt modelId="{C681BDCF-A3DC-4543-BB09-1454ED64DC08}" type="pres">
      <dgm:prSet presAssocID="{C4571797-3845-49BB-A0AD-E4762DA010CA}" presName="right_11_1" presStyleLbl="node1" presStyleIdx="1" presStyleCnt="2" custAng="21220511" custScaleX="188889" custScaleY="78817" custLinFactNeighborX="37847" custLinFactNeighborY="-3545">
        <dgm:presLayoutVars>
          <dgm:bulletEnabled val="1"/>
        </dgm:presLayoutVars>
      </dgm:prSet>
      <dgm:spPr/>
    </dgm:pt>
  </dgm:ptLst>
  <dgm:cxnLst>
    <dgm:cxn modelId="{807DA52C-F1F2-4F40-AACB-0AD14F3C6161}" type="presOf" srcId="{BE9E3664-08DB-4A7F-89D6-40110DFD1965}" destId="{61F4B84F-A44D-4459-8484-97124C29EF7E}" srcOrd="0" destOrd="0" presId="urn:microsoft.com/office/officeart/2005/8/layout/balance1"/>
    <dgm:cxn modelId="{C5515135-9157-4F2F-AD38-6BE2A837DDDD}" srcId="{C4571797-3845-49BB-A0AD-E4762DA010CA}" destId="{CFD3F4AF-B607-4B03-A740-1A342F9B53B0}" srcOrd="1" destOrd="0" parTransId="{CC1B9D6A-866E-466F-95A3-1E1E0BB0AE52}" sibTransId="{5918E64A-E2C2-4692-AC9D-C11EFD1BFAF2}"/>
    <dgm:cxn modelId="{5D5B2040-F19E-4123-B35C-DAE39539D103}" type="presOf" srcId="{265FBECF-D161-48EF-99E1-D49D4DC8368E}" destId="{C681BDCF-A3DC-4543-BB09-1454ED64DC08}" srcOrd="0" destOrd="0" presId="urn:microsoft.com/office/officeart/2005/8/layout/balance1"/>
    <dgm:cxn modelId="{4CEE5F5D-0CB0-4F87-A317-D7D2F5DA1AA7}" type="presOf" srcId="{C4571797-3845-49BB-A0AD-E4762DA010CA}" destId="{A129CD36-0799-4DF8-AC1E-CA87E04AC082}" srcOrd="0" destOrd="0" presId="urn:microsoft.com/office/officeart/2005/8/layout/balance1"/>
    <dgm:cxn modelId="{AF4C9D61-D626-418E-9573-0671EBB06DB4}" srcId="{BE9E3664-08DB-4A7F-89D6-40110DFD1965}" destId="{1D1D3872-D4AA-4C74-8608-C05A6CCC7B74}" srcOrd="0" destOrd="0" parTransId="{28CF272B-9E9C-43D3-B8C2-F1C38C675770}" sibTransId="{B5662D1C-684F-4EA3-934F-48DB14864F9F}"/>
    <dgm:cxn modelId="{9B331F79-3EE9-43B4-A463-1D3A68E27AE8}" srcId="{C4571797-3845-49BB-A0AD-E4762DA010CA}" destId="{BE9E3664-08DB-4A7F-89D6-40110DFD1965}" srcOrd="0" destOrd="0" parTransId="{582A6990-A325-4A50-BC1D-D3CA2D6E1D6F}" sibTransId="{1506FA68-96DC-493C-853C-8251F3B60363}"/>
    <dgm:cxn modelId="{5476DA5A-42FD-4BA5-9928-24A2C6815990}" srcId="{CFD3F4AF-B607-4B03-A740-1A342F9B53B0}" destId="{265FBECF-D161-48EF-99E1-D49D4DC8368E}" srcOrd="0" destOrd="0" parTransId="{F56111DA-54D7-4513-B050-AFA55AB7C705}" sibTransId="{57A9BAC7-0450-42D0-85EA-02ED6B620C53}"/>
    <dgm:cxn modelId="{1F4265B9-C350-4DE1-8462-1219296D6DCF}" type="presOf" srcId="{1D1D3872-D4AA-4C74-8608-C05A6CCC7B74}" destId="{BA92D772-F3F7-400F-9C20-A421A4079CAF}" srcOrd="0" destOrd="0" presId="urn:microsoft.com/office/officeart/2005/8/layout/balance1"/>
    <dgm:cxn modelId="{48B9A7EE-6A8D-428A-808D-8425E6697D0D}" type="presOf" srcId="{CFD3F4AF-B607-4B03-A740-1A342F9B53B0}" destId="{85FC4F6D-EB1F-48E7-983B-2A85255FCBAB}" srcOrd="0" destOrd="0" presId="urn:microsoft.com/office/officeart/2005/8/layout/balance1"/>
    <dgm:cxn modelId="{9356A033-D458-466B-AD9F-4C27A5B87B17}" type="presParOf" srcId="{A129CD36-0799-4DF8-AC1E-CA87E04AC082}" destId="{5D824AA4-A65B-47B8-A0CB-28541F446044}" srcOrd="0" destOrd="0" presId="urn:microsoft.com/office/officeart/2005/8/layout/balance1"/>
    <dgm:cxn modelId="{1B02E143-692C-4430-99F5-F33A86F2B56A}" type="presParOf" srcId="{A129CD36-0799-4DF8-AC1E-CA87E04AC082}" destId="{E9E1CADF-F88A-40CA-A218-B98BC3CC2DA4}" srcOrd="1" destOrd="0" presId="urn:microsoft.com/office/officeart/2005/8/layout/balance1"/>
    <dgm:cxn modelId="{C8BAF1E8-7575-410D-BCFF-634603711305}" type="presParOf" srcId="{E9E1CADF-F88A-40CA-A218-B98BC3CC2DA4}" destId="{61F4B84F-A44D-4459-8484-97124C29EF7E}" srcOrd="0" destOrd="0" presId="urn:microsoft.com/office/officeart/2005/8/layout/balance1"/>
    <dgm:cxn modelId="{BDFAC66F-CB45-4DBA-97DA-7508B31FE5B2}" type="presParOf" srcId="{E9E1CADF-F88A-40CA-A218-B98BC3CC2DA4}" destId="{85FC4F6D-EB1F-48E7-983B-2A85255FCBAB}" srcOrd="1" destOrd="0" presId="urn:microsoft.com/office/officeart/2005/8/layout/balance1"/>
    <dgm:cxn modelId="{B6D8262A-5011-4995-AD64-45BC99FFB3E9}" type="presParOf" srcId="{A129CD36-0799-4DF8-AC1E-CA87E04AC082}" destId="{7D2A181F-5AB5-4500-A130-6FDD325B69FE}" srcOrd="2" destOrd="0" presId="urn:microsoft.com/office/officeart/2005/8/layout/balance1"/>
    <dgm:cxn modelId="{30E0C047-BDAB-40E5-A2D5-09B4660EBE55}" type="presParOf" srcId="{7D2A181F-5AB5-4500-A130-6FDD325B69FE}" destId="{D064608D-5041-4CA1-B8FE-75DED42B50C6}" srcOrd="0" destOrd="0" presId="urn:microsoft.com/office/officeart/2005/8/layout/balance1"/>
    <dgm:cxn modelId="{3FDE929B-C1D9-4F7D-BA4C-80A501D95BD5}" type="presParOf" srcId="{7D2A181F-5AB5-4500-A130-6FDD325B69FE}" destId="{30C71C84-49C1-4DCF-A951-13BAE7940B91}" srcOrd="1" destOrd="0" presId="urn:microsoft.com/office/officeart/2005/8/layout/balance1"/>
    <dgm:cxn modelId="{85FB2C24-7A34-41D4-BE06-BEEF7ED117D1}" type="presParOf" srcId="{7D2A181F-5AB5-4500-A130-6FDD325B69FE}" destId="{8CF92447-FAFE-4178-AA72-ACA19C810237}" srcOrd="2" destOrd="0" presId="urn:microsoft.com/office/officeart/2005/8/layout/balance1"/>
    <dgm:cxn modelId="{E98871FD-95ED-4DEB-8346-7F46DD4D993F}" type="presParOf" srcId="{7D2A181F-5AB5-4500-A130-6FDD325B69FE}" destId="{BA92D772-F3F7-400F-9C20-A421A4079CAF}" srcOrd="3" destOrd="0" presId="urn:microsoft.com/office/officeart/2005/8/layout/balance1"/>
    <dgm:cxn modelId="{7F8BAE4D-AC46-43FA-A467-9152D512EEA2}" type="presParOf" srcId="{7D2A181F-5AB5-4500-A130-6FDD325B69FE}" destId="{C681BDCF-A3DC-4543-BB09-1454ED64DC08}"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custT="1"/>
      <dgm:spPr>
        <a:solidFill>
          <a:schemeClr val="accent6"/>
        </a:solidFill>
        <a:ln>
          <a:solidFill>
            <a:schemeClr val="accent6"/>
          </a:solidFill>
        </a:ln>
      </dgm:spPr>
      <dgm:t>
        <a:bodyPr/>
        <a:lstStyle/>
        <a:p>
          <a:r>
            <a:rPr lang="en-US" sz="2000">
              <a:solidFill>
                <a:schemeClr val="tx1"/>
              </a:solidFill>
              <a:latin typeface=" Arial"/>
            </a:rPr>
            <a:t>Child 2</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1"/>
      <dgm:spPr/>
    </dgm:pt>
    <dgm:pt modelId="{C8042B2F-CA03-4FB1-8F74-A86D998D7A10}" type="pres">
      <dgm:prSet presAssocID="{5C836E09-D2B1-45AE-97A1-D573CC596789}" presName="wedge1Tx" presStyleLbl="node1" presStyleIdx="0" presStyleCnt="1">
        <dgm:presLayoutVars>
          <dgm:chMax val="0"/>
          <dgm:chPref val="0"/>
          <dgm:bulletEnabled val="1"/>
        </dgm:presLayoutVars>
      </dgm:prSet>
      <dgm:spPr/>
    </dgm:pt>
  </dgm:ptLst>
  <dgm:cxnLst>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E8D334F8-C98E-4A5A-B522-7DC502D07BBF}" type="presOf" srcId="{0642173E-2127-4803-9836-E8AAF9AA323E}" destId="{6B9E7BA5-B251-41E3-89C6-456923C55429}" srcOrd="0"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dgm:spPr>
        <a:solidFill>
          <a:schemeClr val="accent6"/>
        </a:solidFill>
        <a:ln>
          <a:solidFill>
            <a:schemeClr val="accent6"/>
          </a:solidFill>
        </a:ln>
      </dgm:spPr>
      <dgm:t>
        <a:bodyPr/>
        <a:lstStyle/>
        <a:p>
          <a:r>
            <a:rPr lang="en-US">
              <a:solidFill>
                <a:schemeClr val="tx1"/>
              </a:solidFill>
              <a:latin typeface=" Arial"/>
            </a:rPr>
            <a:t>Child</a:t>
          </a:r>
          <a:r>
            <a:rPr lang="en-US">
              <a:solidFill>
                <a:schemeClr val="tx1"/>
              </a:solidFill>
            </a:rPr>
            <a:t> 2</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28A2E76C-2042-4348-9B8E-02A7CF5E31D5}">
      <dgm:prSet phldrT="[Text]"/>
      <dgm:spPr>
        <a:solidFill>
          <a:schemeClr val="accent6"/>
        </a:solidFill>
        <a:ln>
          <a:solidFill>
            <a:schemeClr val="accent6"/>
          </a:solidFill>
        </a:ln>
      </dgm:spPr>
      <dgm:t>
        <a:bodyPr/>
        <a:lstStyle/>
        <a:p>
          <a:r>
            <a:rPr lang="en-US">
              <a:solidFill>
                <a:schemeClr val="tx1"/>
              </a:solidFill>
              <a:latin typeface=" Arial"/>
            </a:rPr>
            <a:t>Child 1</a:t>
          </a:r>
        </a:p>
      </dgm:t>
    </dgm:pt>
    <dgm:pt modelId="{8A6EC505-64CC-4227-BA7B-DFA3C0703E64}" type="parTrans" cxnId="{273863B3-20DF-4507-8EEC-D0C5C72692B6}">
      <dgm:prSet/>
      <dgm:spPr/>
      <dgm:t>
        <a:bodyPr/>
        <a:lstStyle/>
        <a:p>
          <a:endParaRPr lang="en-US"/>
        </a:p>
      </dgm:t>
    </dgm:pt>
    <dgm:pt modelId="{7259A43D-423E-455A-95B3-A4E16C582D62}" type="sibTrans" cxnId="{273863B3-20DF-4507-8EEC-D0C5C72692B6}">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2"/>
      <dgm:spPr/>
    </dgm:pt>
    <dgm:pt modelId="{C8042B2F-CA03-4FB1-8F74-A86D998D7A10}" type="pres">
      <dgm:prSet presAssocID="{5C836E09-D2B1-45AE-97A1-D573CC596789}" presName="wedge1Tx" presStyleLbl="node1" presStyleIdx="0" presStyleCnt="2">
        <dgm:presLayoutVars>
          <dgm:chMax val="0"/>
          <dgm:chPref val="0"/>
          <dgm:bulletEnabled val="1"/>
        </dgm:presLayoutVars>
      </dgm:prSet>
      <dgm:spPr/>
    </dgm:pt>
    <dgm:pt modelId="{9EBE796A-0168-4515-985E-26E7F1DEA72E}" type="pres">
      <dgm:prSet presAssocID="{5C836E09-D2B1-45AE-97A1-D573CC596789}" presName="wedge2" presStyleLbl="node1" presStyleIdx="1" presStyleCnt="2"/>
      <dgm:spPr/>
    </dgm:pt>
    <dgm:pt modelId="{06D93363-9353-4AD3-805F-0DD78267E334}" type="pres">
      <dgm:prSet presAssocID="{5C836E09-D2B1-45AE-97A1-D573CC596789}" presName="wedge2Tx" presStyleLbl="node1" presStyleIdx="1" presStyleCnt="2">
        <dgm:presLayoutVars>
          <dgm:chMax val="0"/>
          <dgm:chPref val="0"/>
          <dgm:bulletEnabled val="1"/>
        </dgm:presLayoutVars>
      </dgm:prSet>
      <dgm:spPr/>
    </dgm:pt>
  </dgm:ptLst>
  <dgm:cxnLst>
    <dgm:cxn modelId="{30DD0537-990C-42BA-B83C-1B8B7CFB2EDA}" type="presOf" srcId="{28A2E76C-2042-4348-9B8E-02A7CF5E31D5}" destId="{9EBE796A-0168-4515-985E-26E7F1DEA72E}" srcOrd="0" destOrd="0" presId="urn:microsoft.com/office/officeart/2005/8/layout/chart3"/>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273863B3-20DF-4507-8EEC-D0C5C72692B6}" srcId="{5C836E09-D2B1-45AE-97A1-D573CC596789}" destId="{28A2E76C-2042-4348-9B8E-02A7CF5E31D5}" srcOrd="1" destOrd="0" parTransId="{8A6EC505-64CC-4227-BA7B-DFA3C0703E64}" sibTransId="{7259A43D-423E-455A-95B3-A4E16C582D62}"/>
    <dgm:cxn modelId="{E8D334F8-C98E-4A5A-B522-7DC502D07BBF}" type="presOf" srcId="{0642173E-2127-4803-9836-E8AAF9AA323E}" destId="{6B9E7BA5-B251-41E3-89C6-456923C55429}" srcOrd="0" destOrd="0" presId="urn:microsoft.com/office/officeart/2005/8/layout/chart3"/>
    <dgm:cxn modelId="{3CF656F8-D540-42BA-B96A-E88D7D0BFDA5}" type="presOf" srcId="{28A2E76C-2042-4348-9B8E-02A7CF5E31D5}" destId="{06D93363-9353-4AD3-805F-0DD78267E334}" srcOrd="1"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 modelId="{219F1DCD-56FF-4192-9860-846B11EBE09C}" type="presParOf" srcId="{F5805554-98D2-43DF-A1AF-0CF0214B2C5B}" destId="{9EBE796A-0168-4515-985E-26E7F1DEA72E}" srcOrd="2" destOrd="0" presId="urn:microsoft.com/office/officeart/2005/8/layout/chart3"/>
    <dgm:cxn modelId="{44D9420A-E4BF-44ED-B464-27BBC2BA2EB4}" type="presParOf" srcId="{F5805554-98D2-43DF-A1AF-0CF0214B2C5B}" destId="{06D93363-9353-4AD3-805F-0DD78267E334}" srcOrd="3"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custT="1"/>
      <dgm:spPr>
        <a:solidFill>
          <a:schemeClr val="bg2"/>
        </a:solidFill>
        <a:ln>
          <a:solidFill>
            <a:schemeClr val="bg2"/>
          </a:solidFill>
        </a:ln>
      </dgm:spPr>
      <dgm:t>
        <a:bodyPr/>
        <a:lstStyle/>
        <a:p>
          <a:r>
            <a:rPr lang="en-US" sz="2000">
              <a:solidFill>
                <a:schemeClr val="tx1"/>
              </a:solidFill>
              <a:latin typeface=" Arial"/>
            </a:rPr>
            <a:t>Suspended</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1"/>
      <dgm:spPr/>
    </dgm:pt>
    <dgm:pt modelId="{C8042B2F-CA03-4FB1-8F74-A86D998D7A10}" type="pres">
      <dgm:prSet presAssocID="{5C836E09-D2B1-45AE-97A1-D573CC596789}" presName="wedge1Tx" presStyleLbl="node1" presStyleIdx="0" presStyleCnt="1">
        <dgm:presLayoutVars>
          <dgm:chMax val="0"/>
          <dgm:chPref val="0"/>
          <dgm:bulletEnabled val="1"/>
        </dgm:presLayoutVars>
      </dgm:prSet>
      <dgm:spPr/>
    </dgm:pt>
  </dgm:ptLst>
  <dgm:cxnLst>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E8D334F8-C98E-4A5A-B522-7DC502D07BBF}" type="presOf" srcId="{0642173E-2127-4803-9836-E8AAF9AA323E}" destId="{6B9E7BA5-B251-41E3-89C6-456923C55429}" srcOrd="0"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4B84F-A44D-4459-8484-97124C29EF7E}">
      <dsp:nvSpPr>
        <dsp:cNvPr id="0" name=""/>
        <dsp:cNvSpPr/>
      </dsp:nvSpPr>
      <dsp:spPr>
        <a:xfrm>
          <a:off x="1229124" y="0"/>
          <a:ext cx="1872894" cy="80772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NO SBP</a:t>
          </a:r>
        </a:p>
      </dsp:txBody>
      <dsp:txXfrm>
        <a:off x="1252781" y="23657"/>
        <a:ext cx="1825580" cy="760406"/>
      </dsp:txXfrm>
    </dsp:sp>
    <dsp:sp modelId="{85FC4F6D-EB1F-48E7-983B-2A85255FCBAB}">
      <dsp:nvSpPr>
        <dsp:cNvPr id="0" name=""/>
        <dsp:cNvSpPr/>
      </dsp:nvSpPr>
      <dsp:spPr>
        <a:xfrm>
          <a:off x="4415787" y="0"/>
          <a:ext cx="1989016" cy="80772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SBP</a:t>
          </a:r>
        </a:p>
      </dsp:txBody>
      <dsp:txXfrm>
        <a:off x="4439444" y="23657"/>
        <a:ext cx="1941702" cy="760406"/>
      </dsp:txXfrm>
    </dsp:sp>
    <dsp:sp modelId="{30C71C84-49C1-4DCF-A951-13BAE7940B91}">
      <dsp:nvSpPr>
        <dsp:cNvPr id="0" name=""/>
        <dsp:cNvSpPr/>
      </dsp:nvSpPr>
      <dsp:spPr>
        <a:xfrm>
          <a:off x="3507104" y="3432810"/>
          <a:ext cx="605790" cy="605790"/>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CF92447-FAFE-4178-AA72-ACA19C810237}">
      <dsp:nvSpPr>
        <dsp:cNvPr id="0" name=""/>
        <dsp:cNvSpPr/>
      </dsp:nvSpPr>
      <dsp:spPr>
        <a:xfrm rot="21189032">
          <a:off x="781043" y="3120624"/>
          <a:ext cx="6057912" cy="36267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BA92D772-F3F7-400F-9C20-A421A4079CAF}">
      <dsp:nvSpPr>
        <dsp:cNvPr id="0" name=""/>
        <dsp:cNvSpPr/>
      </dsp:nvSpPr>
      <dsp:spPr>
        <a:xfrm rot="21138864">
          <a:off x="654031" y="1399761"/>
          <a:ext cx="2746249" cy="1864620"/>
        </a:xfrm>
        <a:prstGeom prst="roundRect">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Risk of leaving your loved ones with insufficient income</a:t>
          </a:r>
        </a:p>
      </dsp:txBody>
      <dsp:txXfrm>
        <a:off x="745054" y="1490784"/>
        <a:ext cx="2564203" cy="1682574"/>
      </dsp:txXfrm>
    </dsp:sp>
    <dsp:sp modelId="{C681BDCF-A3DC-4543-BB09-1454ED64DC08}">
      <dsp:nvSpPr>
        <dsp:cNvPr id="0" name=""/>
        <dsp:cNvSpPr/>
      </dsp:nvSpPr>
      <dsp:spPr>
        <a:xfrm rot="21220511">
          <a:off x="4037167" y="1137953"/>
          <a:ext cx="2746249" cy="1706143"/>
        </a:xfrm>
        <a:prstGeom prst="roundRect">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Risk that your survivor may not get every cent back in premiums</a:t>
          </a:r>
        </a:p>
      </dsp:txBody>
      <dsp:txXfrm>
        <a:off x="4120454" y="1221240"/>
        <a:ext cx="2579675" cy="1539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182880" y="182880"/>
          <a:ext cx="1920240" cy="1920240"/>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 Arial"/>
            </a:rPr>
            <a:t>Child 2</a:t>
          </a:r>
        </a:p>
      </dsp:txBody>
      <dsp:txXfrm>
        <a:off x="468630" y="468630"/>
        <a:ext cx="1348740" cy="1348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205739" y="182879"/>
          <a:ext cx="1920240" cy="1920240"/>
        </a:xfrm>
        <a:prstGeom prst="pie">
          <a:avLst>
            <a:gd name="adj1" fmla="val 16200000"/>
            <a:gd name="adj2" fmla="val 54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 Arial"/>
            </a:rPr>
            <a:t>Child</a:t>
          </a:r>
          <a:r>
            <a:rPr lang="en-US" sz="2100" kern="1200">
              <a:solidFill>
                <a:schemeClr val="tx1"/>
              </a:solidFill>
            </a:rPr>
            <a:t> 2</a:t>
          </a:r>
        </a:p>
      </dsp:txBody>
      <dsp:txXfrm>
        <a:off x="1165860" y="468629"/>
        <a:ext cx="674370" cy="1348740"/>
      </dsp:txXfrm>
    </dsp:sp>
    <dsp:sp modelId="{9EBE796A-0168-4515-985E-26E7F1DEA72E}">
      <dsp:nvSpPr>
        <dsp:cNvPr id="0" name=""/>
        <dsp:cNvSpPr/>
      </dsp:nvSpPr>
      <dsp:spPr>
        <a:xfrm>
          <a:off x="160019" y="182879"/>
          <a:ext cx="1920240" cy="1920240"/>
        </a:xfrm>
        <a:prstGeom prst="pie">
          <a:avLst>
            <a:gd name="adj1" fmla="val 5400000"/>
            <a:gd name="adj2" fmla="val 162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latin typeface=" Arial"/>
            </a:rPr>
            <a:t>Child 1</a:t>
          </a:r>
        </a:p>
      </dsp:txBody>
      <dsp:txXfrm>
        <a:off x="434339" y="468629"/>
        <a:ext cx="674370" cy="1348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182880" y="182880"/>
          <a:ext cx="1920240" cy="1920240"/>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 Arial"/>
            </a:rPr>
            <a:t>Suspended</a:t>
          </a:r>
        </a:p>
      </dsp:txBody>
      <dsp:txXfrm>
        <a:off x="468630" y="468630"/>
        <a:ext cx="1348740" cy="134874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0.00175</cdr:x>
      <cdr:y>0.259</cdr:y>
    </cdr:from>
    <cdr:to>
      <cdr:x>0.00175</cdr:x>
      <cdr:y>0.173</cdr:y>
    </cdr:to>
    <cdr:sp macro="" textlink="">
      <cdr:nvSpPr>
        <cdr:cNvPr id="4" name="TextBox 1"/>
        <cdr:cNvSpPr txBox="1"/>
      </cdr:nvSpPr>
      <cdr:spPr>
        <a:xfrm xmlns:a="http://schemas.openxmlformats.org/drawingml/2006/main">
          <a:off x="4126403" y="1646704"/>
          <a:ext cx="1992506" cy="901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0.3595</cdr:y>
    </cdr:from>
    <cdr:to>
      <cdr:x>0.00175</cdr:x>
      <cdr:y>0.285</cdr:y>
    </cdr:to>
    <cdr:sp macro="" textlink="">
      <cdr:nvSpPr>
        <cdr:cNvPr id="5" name="TextBox 1"/>
        <cdr:cNvSpPr txBox="1"/>
      </cdr:nvSpPr>
      <cdr:spPr>
        <a:xfrm xmlns:a="http://schemas.openxmlformats.org/drawingml/2006/main">
          <a:off x="5916823" y="2334303"/>
          <a:ext cx="1992156" cy="61526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0.36425</cdr:y>
    </cdr:from>
    <cdr:to>
      <cdr:x>0.00175</cdr:x>
      <cdr:y>0.28975</cdr:y>
    </cdr:to>
    <cdr:sp macro="" textlink="">
      <cdr:nvSpPr>
        <cdr:cNvPr id="6" name="TextBox 1"/>
        <cdr:cNvSpPr txBox="1"/>
      </cdr:nvSpPr>
      <cdr:spPr>
        <a:xfrm xmlns:a="http://schemas.openxmlformats.org/drawingml/2006/main">
          <a:off x="6991967" y="2244019"/>
          <a:ext cx="1486509" cy="51221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0.001</cdr:x>
      <cdr:y>0.38125</cdr:y>
    </cdr:from>
    <cdr:to>
      <cdr:x>0.00175</cdr:x>
      <cdr:y>0.312</cdr:y>
    </cdr:to>
    <cdr:sp macro="" textlink="">
      <cdr:nvSpPr>
        <cdr:cNvPr id="7" name="TextBox 1"/>
        <cdr:cNvSpPr txBox="1"/>
      </cdr:nvSpPr>
      <cdr:spPr>
        <a:xfrm xmlns:a="http://schemas.openxmlformats.org/drawingml/2006/main">
          <a:off x="5029200" y="2495550"/>
          <a:ext cx="1992506" cy="901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CC02D-31D8-4D83-9C3C-9A1DF5F81F44}" type="datetimeFigureOut">
              <a:rPr lang="en-US" smtClean="0"/>
              <a:t>5/9/2024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5B007-EBF6-4382-BB6E-20D5B5D6BE43}" type="slidenum">
              <a:rPr lang="en-US" smtClean="0"/>
              <a:t>‹#›</a:t>
            </a:fld>
            <a:endParaRPr lang="en-US"/>
          </a:p>
        </p:txBody>
      </p:sp>
    </p:spTree>
    <p:extLst>
      <p:ext uri="{BB962C8B-B14F-4D97-AF65-F5344CB8AC3E}">
        <p14:creationId xmlns:p14="http://schemas.microsoft.com/office/powerpoint/2010/main" val="14116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5B007-EBF6-4382-BB6E-20D5B5D6BE43}" type="slidenum">
              <a:rPr lang="en-US" smtClean="0"/>
              <a:t>1</a:t>
            </a:fld>
            <a:endParaRPr lang="en-US"/>
          </a:p>
        </p:txBody>
      </p:sp>
    </p:spTree>
    <p:extLst>
      <p:ext uri="{BB962C8B-B14F-4D97-AF65-F5344CB8AC3E}">
        <p14:creationId xmlns:p14="http://schemas.microsoft.com/office/powerpoint/2010/main" val="206675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In fact, Congress added more “meat” to the process in 1986, when they began to require married Soldiers to provide their spouse’s written concurrence in order to make certain elections (details on the next slide).</a:t>
            </a:r>
          </a:p>
          <a:p>
            <a:pPr eaLnBrk="1" hangingPunct="1">
              <a:buFontTx/>
              <a:buChar char="•"/>
            </a:pPr>
            <a:r>
              <a:rPr lang="en-US" altLang="en-US">
                <a:latin typeface="Arial" panose="020B0604020202020204" pitchFamily="34" charset="0"/>
              </a:rPr>
              <a:t>  Elections are generally permanent and irrevocable.  Later we’ll talk about why “permanent” is a good thing.  Plus, we’ll talk about the 1998 law change which provides a one-time opportunity after retirement to terminate coverage. </a:t>
            </a:r>
          </a:p>
          <a:p>
            <a:pPr eaLnBrk="1" hangingPunct="1">
              <a:buFontTx/>
              <a:buChar char="•"/>
            </a:pPr>
            <a:r>
              <a:rPr lang="en-US" altLang="en-US">
                <a:solidFill>
                  <a:srgbClr val="002060"/>
                </a:solidFill>
                <a:latin typeface="Arial" panose="020B0604020202020204" pitchFamily="34" charset="0"/>
              </a:rPr>
              <a:t>  SBP is paid-up after making 360 payments and reaching at least age 70.</a:t>
            </a:r>
          </a:p>
          <a:p>
            <a:pPr eaLnBrk="1" hangingPunct="1">
              <a:buFontTx/>
              <a:buChar char="•"/>
            </a:pPr>
            <a:r>
              <a:rPr lang="en-US" altLang="en-US">
                <a:solidFill>
                  <a:srgbClr val="002060"/>
                </a:solidFill>
                <a:latin typeface="Arial" panose="020B0604020202020204" pitchFamily="34" charset="0"/>
              </a:rPr>
              <a:t>  Changes in dependents after making SBP election but before retirement may require new election.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
        <p:nvSpPr>
          <p:cNvPr id="3993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11200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solidFill>
                  <a:srgbClr val="002060"/>
                </a:solidFill>
                <a:latin typeface="Arial" panose="020B0604020202020204" pitchFamily="34" charset="0"/>
              </a:rPr>
              <a:t>Changes in dependents after making SBP election but before retirement may require new election.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
        <p:nvSpPr>
          <p:cNvPr id="3993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04983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EA95BA-2DDD-4B72-99EC-1E98AF7FA732}" type="slidenum">
              <a:rPr lang="en-US" smtClean="0"/>
              <a:t>12</a:t>
            </a:fld>
            <a:endParaRPr lang="en-US"/>
          </a:p>
        </p:txBody>
      </p:sp>
    </p:spTree>
    <p:extLst>
      <p:ext uri="{BB962C8B-B14F-4D97-AF65-F5344CB8AC3E}">
        <p14:creationId xmlns:p14="http://schemas.microsoft.com/office/powerpoint/2010/main" val="255107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2504386-B7A7-B0A8-7AC1-2BF97BE361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170F4D-B7AE-469F-A521-B5D8FBB4DA15}" type="slidenum">
              <a:rPr lang="en-US" altLang="en-US"/>
              <a:pPr>
                <a:spcBef>
                  <a:spcPct val="0"/>
                </a:spcBef>
              </a:pPr>
              <a:t>13</a:t>
            </a:fld>
            <a:endParaRPr lang="en-US" altLang="en-US"/>
          </a:p>
        </p:txBody>
      </p:sp>
      <p:sp>
        <p:nvSpPr>
          <p:cNvPr id="28675" name="Rectangle 2">
            <a:extLst>
              <a:ext uri="{FF2B5EF4-FFF2-40B4-BE49-F238E27FC236}">
                <a16:creationId xmlns:a16="http://schemas.microsoft.com/office/drawing/2014/main" id="{45D92363-74C4-DB7C-6C3E-CADA5BDA9A59}"/>
              </a:ext>
            </a:extLst>
          </p:cNvPr>
          <p:cNvSpPr>
            <a:spLocks noGrp="1" noChangeArrowheads="1"/>
          </p:cNvSpPr>
          <p:nvPr>
            <p:ph type="body" idx="1"/>
          </p:nvPr>
        </p:nvSpPr>
        <p:spPr>
          <a:xfrm>
            <a:off x="922338" y="4383088"/>
            <a:ext cx="5084762"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4908" rIns="91420" bIns="44908"/>
          <a:lstStyle/>
          <a:p>
            <a:pPr>
              <a:buFontTx/>
              <a:buChar char="•"/>
            </a:pPr>
            <a:endParaRPr lang="en-US" altLang="en-US"/>
          </a:p>
        </p:txBody>
      </p:sp>
      <p:sp>
        <p:nvSpPr>
          <p:cNvPr id="28676" name="Rectangle 3">
            <a:extLst>
              <a:ext uri="{FF2B5EF4-FFF2-40B4-BE49-F238E27FC236}">
                <a16:creationId xmlns:a16="http://schemas.microsoft.com/office/drawing/2014/main" id="{DE45D407-127C-5FBE-6E46-81B160992342}"/>
              </a:ext>
            </a:extLst>
          </p:cNvPr>
          <p:cNvSpPr>
            <a:spLocks noGrp="1" noRot="1" noChangeAspect="1" noChangeArrowheads="1" noTextEdit="1"/>
          </p:cNvSpPr>
          <p:nvPr>
            <p:ph type="sldImg"/>
          </p:nvPr>
        </p:nvSpPr>
        <p:spPr>
          <a:xfrm>
            <a:off x="1168400" y="700088"/>
            <a:ext cx="4598988" cy="3449637"/>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The SBP annuity based on amount of retired pay covered.  </a:t>
            </a:r>
          </a:p>
          <a:p>
            <a:pPr eaLnBrk="1" hangingPunct="1">
              <a:buFontTx/>
              <a:buChar char="•"/>
            </a:pPr>
            <a:r>
              <a:rPr lang="en-US" altLang="en-US">
                <a:latin typeface="Arial" panose="020B0604020202020204" pitchFamily="34" charset="0"/>
              </a:rPr>
              <a:t>  The annuity is 55% of the base amount regardless of the annuitants age.  </a:t>
            </a:r>
          </a:p>
          <a:p>
            <a:pPr eaLnBrk="1" hangingPunct="1">
              <a:buFontTx/>
              <a:buChar char="•"/>
            </a:pPr>
            <a:r>
              <a:rPr lang="en-US" altLang="en-US">
                <a:latin typeface="Arial" panose="020B0604020202020204" pitchFamily="34" charset="0"/>
              </a:rPr>
              <a:t>  The annuity is infinite -- meaning, it’s </a:t>
            </a:r>
            <a:r>
              <a:rPr lang="en-US" altLang="en-US" b="1">
                <a:latin typeface="Arial" panose="020B0604020202020204" pitchFamily="34" charset="0"/>
              </a:rPr>
              <a:t>paid for the surviving spouse’s lifetime! </a:t>
            </a:r>
            <a:r>
              <a:rPr lang="en-US" altLang="en-US">
                <a:latin typeface="Arial" panose="020B0604020202020204" pitchFamily="34" charset="0"/>
              </a:rPr>
              <a:t> It cannot be outlived!</a:t>
            </a:r>
          </a:p>
          <a:p>
            <a:pPr eaLnBrk="1" hangingPunct="1">
              <a:buFontTx/>
              <a:buChar char="•"/>
            </a:pPr>
            <a:r>
              <a:rPr lang="en-US" altLang="en-US">
                <a:latin typeface="Arial" panose="020B0604020202020204" pitchFamily="34" charset="0"/>
              </a:rPr>
              <a:t>  Also important is the fact that the annuity is inflation-protected by cost-of-living-adjustments, just like retired pay.  </a:t>
            </a:r>
          </a:p>
          <a:p>
            <a:pPr eaLnBrk="1" hangingPunct="1">
              <a:buFontTx/>
              <a:buChar char="•"/>
            </a:pPr>
            <a:r>
              <a:rPr lang="en-US" altLang="en-US">
                <a:latin typeface="Arial" panose="020B0604020202020204" pitchFamily="34" charset="0"/>
              </a:rPr>
              <a:t>  A spouse annuitant loses SBP eligibility by remarrying before age 55; but even in that case, SBP can be resumed if that remarriage ends but they must re-apply.</a:t>
            </a:r>
          </a:p>
        </p:txBody>
      </p:sp>
      <p:sp>
        <p:nvSpPr>
          <p:cNvPr id="4813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285116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Former spouses are eligible for coverage under a separate category -- under the same cost and benefit rules as spouses.</a:t>
            </a:r>
          </a:p>
          <a:p>
            <a:pPr eaLnBrk="1" hangingPunct="1">
              <a:buFontTx/>
              <a:buChar char="•"/>
            </a:pPr>
            <a:r>
              <a:rPr lang="en-US" altLang="en-US">
                <a:latin typeface="Arial" panose="020B0604020202020204" pitchFamily="34" charset="0"/>
              </a:rPr>
              <a:t>  You only pay premiums while you have an eligible spouse beneficiary</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ltLang="en-US">
                <a:latin typeface="Arial" panose="020B0604020202020204" pitchFamily="34" charset="0"/>
              </a:rPr>
              <a:t>  See </a:t>
            </a:r>
            <a:r>
              <a:rPr lang="en-US" altLang="en-US" b="1" u="sng">
                <a:latin typeface="Arial" panose="020B0604020202020204" pitchFamily="34" charset="0"/>
              </a:rPr>
              <a:t>Sample SBP Cost </a:t>
            </a:r>
            <a:r>
              <a:rPr lang="en-US" altLang="en-US">
                <a:latin typeface="Arial" panose="020B0604020202020204" pitchFamily="34" charset="0"/>
              </a:rPr>
              <a:t>slide for cost examples</a:t>
            </a:r>
          </a:p>
          <a:p>
            <a:pPr eaLnBrk="1" hangingPunct="1"/>
            <a:r>
              <a:rPr lang="en-US" altLang="en-US">
                <a:latin typeface="Arial" panose="020B0604020202020204" pitchFamily="34" charset="0"/>
              </a:rPr>
              <a:t> </a:t>
            </a:r>
          </a:p>
        </p:txBody>
      </p:sp>
      <p:sp>
        <p:nvSpPr>
          <p:cNvPr id="4813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212440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Spouses are primary and children are secondary beneficiaries under this option.  That means that an annuity is </a:t>
            </a:r>
            <a:r>
              <a:rPr lang="en-US" altLang="en-US" u="sng">
                <a:latin typeface="Arial" panose="020B0604020202020204" pitchFamily="34" charset="0"/>
              </a:rPr>
              <a:t>not</a:t>
            </a:r>
            <a:r>
              <a:rPr lang="en-US" altLang="en-US">
                <a:latin typeface="Arial" panose="020B0604020202020204" pitchFamily="34" charset="0"/>
              </a:rPr>
              <a:t> paid to the children unless the spouse first loses eligibility through remarriage before age 55 or death.  Even then, the children must be under 18 or 22 to be eligible. </a:t>
            </a:r>
          </a:p>
          <a:p>
            <a:pPr eaLnBrk="1" hangingPunct="1">
              <a:buFontTx/>
              <a:buChar char="•"/>
            </a:pPr>
            <a:r>
              <a:rPr lang="en-US" altLang="en-US">
                <a:latin typeface="Arial" panose="020B0604020202020204" pitchFamily="34" charset="0"/>
              </a:rPr>
              <a:t>   The child cost when Spouse and Child coverage is elected is very inexpensive.  See </a:t>
            </a:r>
            <a:r>
              <a:rPr lang="en-US" altLang="en-US" b="1" u="sng">
                <a:latin typeface="Arial" panose="020B0604020202020204" pitchFamily="34" charset="0"/>
              </a:rPr>
              <a:t>Sample SBP Cost </a:t>
            </a:r>
            <a:r>
              <a:rPr lang="en-US" altLang="en-US">
                <a:latin typeface="Arial" panose="020B0604020202020204" pitchFamily="34" charset="0"/>
              </a:rPr>
              <a:t>slide for examples.</a:t>
            </a:r>
          </a:p>
        </p:txBody>
      </p:sp>
      <p:sp>
        <p:nvSpPr>
          <p:cNvPr id="501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6338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This slide shows the basic rules for “child only” participation.</a:t>
            </a:r>
          </a:p>
          <a:p>
            <a:pPr eaLnBrk="1" hangingPunct="1">
              <a:buFontTx/>
              <a:buChar char="•"/>
            </a:pPr>
            <a:r>
              <a:rPr lang="en-US" altLang="en-US">
                <a:latin typeface="Arial" panose="020B0604020202020204" pitchFamily="34" charset="0"/>
              </a:rPr>
              <a:t>  Child coverage should be considered when determining your family’s needs.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ltLang="en-US">
                <a:latin typeface="Arial" panose="020B0604020202020204" pitchFamily="34" charset="0"/>
              </a:rPr>
              <a:t>  And, since child costs are so low, we can think of  NO reason NOT to cover eligible children</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ltLang="en-US">
                <a:latin typeface="Arial" panose="020B0604020202020204" pitchFamily="34" charset="0"/>
              </a:rPr>
              <a:t>  See </a:t>
            </a:r>
            <a:r>
              <a:rPr lang="en-US" altLang="en-US" b="1" u="sng">
                <a:latin typeface="Arial" panose="020B0604020202020204" pitchFamily="34" charset="0"/>
              </a:rPr>
              <a:t>Sample SBP Cost </a:t>
            </a:r>
            <a:r>
              <a:rPr lang="en-US" altLang="en-US">
                <a:latin typeface="Arial" panose="020B0604020202020204" pitchFamily="34" charset="0"/>
              </a:rPr>
              <a:t>slide for examples.  </a:t>
            </a: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53710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0">
                <a:solidFill>
                  <a:srgbClr val="002060"/>
                </a:solidFill>
                <a:latin typeface="Arial" panose="020B0604020202020204" pitchFamily="34" charset="0"/>
              </a:rPr>
              <a:t> A child can receive more than one child RCSBP/SBP annuity.  This question is asked when both parents are military and retiring.</a:t>
            </a:r>
            <a:endParaRPr lang="en-US" altLang="en-US" b="0">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22249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2416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Our goal in this briefing is to provide information to you on the Survivor Benefit Plan, or SBP.  Along the way, we expect to replace some common misconceptions about the Plan with facts. </a:t>
            </a:r>
          </a:p>
          <a:p>
            <a:pPr eaLnBrk="1" hangingPunct="1">
              <a:buFontTx/>
              <a:buChar char="•"/>
            </a:pPr>
            <a:r>
              <a:rPr lang="en-US" altLang="en-US">
                <a:latin typeface="Arial" panose="020B0604020202020204" pitchFamily="34" charset="0"/>
              </a:rPr>
              <a:t>  We ask only that you unlock your assumptions and listen openly to this presentation.</a:t>
            </a:r>
          </a:p>
          <a:p>
            <a:pPr eaLnBrk="1" hangingPunct="1">
              <a:buFontTx/>
              <a:buChar char="•"/>
            </a:pPr>
            <a:r>
              <a:rPr lang="en-US" altLang="en-US">
                <a:latin typeface="Arial" panose="020B0604020202020204" pitchFamily="34" charset="0"/>
              </a:rPr>
              <a:t>  Your decision regarding whether to participate in SBP affects </a:t>
            </a:r>
            <a:r>
              <a:rPr lang="en-US" altLang="en-US" u="sng">
                <a:latin typeface="Arial" panose="020B0604020202020204" pitchFamily="34" charset="0"/>
              </a:rPr>
              <a:t>your</a:t>
            </a:r>
            <a:r>
              <a:rPr lang="en-US" altLang="en-US">
                <a:latin typeface="Arial" panose="020B0604020202020204" pitchFamily="34" charset="0"/>
              </a:rPr>
              <a:t> family’s future, and so, rather than making the decision based on someone </a:t>
            </a:r>
            <a:r>
              <a:rPr lang="en-US" altLang="en-US" u="sng">
                <a:latin typeface="Arial" panose="020B0604020202020204" pitchFamily="34" charset="0"/>
              </a:rPr>
              <a:t>else’s</a:t>
            </a:r>
            <a:r>
              <a:rPr lang="en-US" altLang="en-US">
                <a:latin typeface="Arial" panose="020B0604020202020204" pitchFamily="34" charset="0"/>
              </a:rPr>
              <a:t> opinion, we encourage you to consider </a:t>
            </a:r>
            <a:r>
              <a:rPr lang="en-US" altLang="en-US" u="sng">
                <a:latin typeface="Arial" panose="020B0604020202020204" pitchFamily="34" charset="0"/>
              </a:rPr>
              <a:t>your</a:t>
            </a:r>
            <a:r>
              <a:rPr lang="en-US" altLang="en-US">
                <a:latin typeface="Arial" panose="020B0604020202020204" pitchFamily="34" charset="0"/>
              </a:rPr>
              <a:t> situation.</a:t>
            </a:r>
          </a:p>
          <a:p>
            <a:pPr eaLnBrk="1" hangingPunct="1">
              <a:buFontTx/>
              <a:buChar char="•"/>
            </a:pPr>
            <a:r>
              <a:rPr lang="en-US" altLang="en-US">
                <a:latin typeface="Arial" panose="020B0604020202020204" pitchFamily="34" charset="0"/>
              </a:rPr>
              <a:t>  Use what you learn in this briefing to make an informed decision that suits </a:t>
            </a:r>
            <a:r>
              <a:rPr lang="en-US" altLang="en-US" u="sng">
                <a:latin typeface="Arial" panose="020B0604020202020204" pitchFamily="34" charset="0"/>
              </a:rPr>
              <a:t>your</a:t>
            </a:r>
            <a:r>
              <a:rPr lang="en-US" altLang="en-US">
                <a:latin typeface="Arial" panose="020B0604020202020204" pitchFamily="34" charset="0"/>
              </a:rPr>
              <a:t> family’s need.  It’s a decision you will have to live with!</a:t>
            </a: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081248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b="1">
                <a:solidFill>
                  <a:srgbClr val="002060"/>
                </a:solidFill>
                <a:latin typeface="Arial" panose="020B0604020202020204" pitchFamily="34" charset="0"/>
              </a:rPr>
              <a:t>Note:  It is recommended that you research the impact SBP for a fully disabled child may have on other benefits the child is or will receive.</a:t>
            </a:r>
          </a:p>
          <a:p>
            <a:pPr eaLnBrk="1" hangingPunct="1">
              <a:buClr>
                <a:schemeClr val="accent2"/>
              </a:buClr>
              <a:buFont typeface="Wingdings" panose="05000000000000000000" pitchFamily="2" charset="2"/>
              <a:buNone/>
            </a:pPr>
            <a:r>
              <a:rPr lang="en-US" altLang="en-US" b="1">
                <a:solidFill>
                  <a:srgbClr val="002060"/>
                </a:solidFill>
                <a:latin typeface="Arial" panose="020B0604020202020204" pitchFamily="34" charset="0"/>
              </a:rPr>
              <a:t>Election to pay SBP annuity to a special needs trust for an incapacitated child allowed.  RSO can provide details.</a:t>
            </a:r>
          </a:p>
          <a:p>
            <a:pPr eaLnBrk="1" hangingPunct="1">
              <a:buClr>
                <a:schemeClr val="accent2"/>
              </a:buClr>
            </a:pPr>
            <a:r>
              <a:rPr lang="en-US" altLang="en-US" b="1">
                <a:solidFill>
                  <a:srgbClr val="002060"/>
                </a:solidFill>
                <a:latin typeface="Arial" panose="020B0604020202020204" pitchFamily="34" charset="0"/>
              </a:rPr>
              <a:t>  </a:t>
            </a:r>
            <a:endParaRPr lang="en-US" altLang="en-US">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2236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What is the risk that you end up adopting a child, raising a grandchild, or a stepchild and closed SBP child coverage for good.  </a:t>
            </a:r>
          </a:p>
          <a:p>
            <a:pPr eaLnBrk="1" hangingPunct="1">
              <a:buFontTx/>
              <a:buChar char="•"/>
            </a:pPr>
            <a:r>
              <a:rPr lang="en-US" altLang="en-US">
                <a:latin typeface="Arial" panose="020B0604020202020204" pitchFamily="34" charset="0"/>
              </a:rPr>
              <a:t>  Also the child who is almost aged out of SBP as you retire may become fully incapacitated and eligible for SBP for life.</a:t>
            </a:r>
          </a:p>
          <a:p>
            <a:pPr eaLnBrk="1" hangingPunct="1">
              <a:buFontTx/>
              <a:buChar char="•"/>
            </a:pPr>
            <a:r>
              <a:rPr lang="en-US" altLang="en-US">
                <a:latin typeface="Arial" panose="020B0604020202020204" pitchFamily="34" charset="0"/>
              </a:rPr>
              <a:t>  Based on the low cost of child coverage (see slide 33), it may be to your advantage to provide child coverage for a short period just in case you need it in the future.  </a:t>
            </a:r>
          </a:p>
        </p:txBody>
      </p:sp>
      <p:sp>
        <p:nvSpPr>
          <p:cNvPr id="542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033868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sz="1000">
                <a:latin typeface="Arial" panose="020B0604020202020204" pitchFamily="34" charset="0"/>
              </a:rPr>
              <a:t>  Former spouse SBP issues remain among the most emotional and most misunderstood within both the active and retired military communities. </a:t>
            </a:r>
          </a:p>
          <a:p>
            <a:pPr eaLnBrk="1" hangingPunct="1">
              <a:buFontTx/>
              <a:buChar char="•"/>
            </a:pPr>
            <a:r>
              <a:rPr lang="en-US" altLang="en-US" sz="1000">
                <a:latin typeface="Arial" panose="020B0604020202020204" pitchFamily="34" charset="0"/>
              </a:rPr>
              <a:t>  The main point we want to stress is that passage of the Uniformed Services Former Spouses’ Protection Act in 1982 did not change the basic premise that retired pay entitlement rests with the Retired Soldier.</a:t>
            </a:r>
          </a:p>
          <a:p>
            <a:pPr eaLnBrk="1" hangingPunct="1">
              <a:buFontTx/>
              <a:buChar char="•"/>
            </a:pPr>
            <a:r>
              <a:rPr lang="en-US" altLang="en-US" sz="1000">
                <a:latin typeface="Arial" panose="020B0604020202020204" pitchFamily="34" charset="0"/>
              </a:rPr>
              <a:t>  What it DID do was give state courts legal authority to order retiring members to elect “former spouse” SBP coverage; or a retired member to convert existing spouse coverage to former spouse.  Do not confuse this with the issue of a court dividing one’s retired pay - a separate matter.</a:t>
            </a:r>
          </a:p>
          <a:p>
            <a:pPr eaLnBrk="1" hangingPunct="1">
              <a:buFontTx/>
              <a:buChar char="•"/>
            </a:pPr>
            <a:r>
              <a:rPr lang="en-US" altLang="en-US" sz="1000">
                <a:latin typeface="Arial" panose="020B0604020202020204" pitchFamily="34" charset="0"/>
              </a:rPr>
              <a:t>  If divorce occurs </a:t>
            </a:r>
            <a:r>
              <a:rPr lang="en-US" altLang="en-US" sz="1000" b="1">
                <a:latin typeface="Arial" panose="020B0604020202020204" pitchFamily="34" charset="0"/>
              </a:rPr>
              <a:t>during active duty</a:t>
            </a:r>
            <a:r>
              <a:rPr lang="en-US" altLang="en-US" sz="1000">
                <a:latin typeface="Arial" panose="020B0604020202020204" pitchFamily="34" charset="0"/>
              </a:rPr>
              <a:t> and the court orders the Soldier to elect former spouse SBP coverage at retirement, the following applies --</a:t>
            </a:r>
          </a:p>
          <a:p>
            <a:pPr eaLnBrk="1" hangingPunct="1"/>
            <a:r>
              <a:rPr lang="en-US" altLang="en-US" sz="1000">
                <a:latin typeface="Arial" panose="020B0604020202020204" pitchFamily="34" charset="0"/>
              </a:rPr>
              <a:t>   (1)  The Soldier has no action to take </a:t>
            </a:r>
            <a:r>
              <a:rPr lang="en-US" altLang="en-US" sz="1000" u="sng">
                <a:latin typeface="Arial" panose="020B0604020202020204" pitchFamily="34" charset="0"/>
              </a:rPr>
              <a:t>until</a:t>
            </a:r>
            <a:r>
              <a:rPr lang="en-US" altLang="en-US" sz="1000">
                <a:latin typeface="Arial" panose="020B0604020202020204" pitchFamily="34" charset="0"/>
              </a:rPr>
              <a:t> retirement, at which time he/she should comply with the court order to avoid being in contempt of court - regardless of the Soldier’s marital status at retirement. </a:t>
            </a:r>
          </a:p>
          <a:p>
            <a:pPr eaLnBrk="1" hangingPunct="1"/>
            <a:r>
              <a:rPr lang="en-US" altLang="en-US" sz="1000">
                <a:latin typeface="Arial" panose="020B0604020202020204" pitchFamily="34" charset="0"/>
              </a:rPr>
              <a:t>   (2)  The former spouse has one year </a:t>
            </a:r>
            <a:r>
              <a:rPr lang="en-US" altLang="en-US" sz="1000" u="sng">
                <a:latin typeface="Arial" panose="020B0604020202020204" pitchFamily="34" charset="0"/>
              </a:rPr>
              <a:t>from date of the first court order</a:t>
            </a:r>
            <a:r>
              <a:rPr lang="en-US" altLang="en-US" sz="1000" u="sng" baseline="0">
                <a:latin typeface="Arial" panose="020B0604020202020204" pitchFamily="34" charset="0"/>
              </a:rPr>
              <a:t> awarding former spouse SBP</a:t>
            </a:r>
            <a:r>
              <a:rPr lang="en-US" altLang="en-US" sz="1000">
                <a:latin typeface="Arial" panose="020B0604020202020204" pitchFamily="34" charset="0"/>
              </a:rPr>
              <a:t> to </a:t>
            </a:r>
            <a:r>
              <a:rPr lang="en-US" altLang="en-US">
                <a:latin typeface="Arial" panose="020B0604020202020204" pitchFamily="34" charset="0"/>
              </a:rPr>
              <a:t>submit a request for a deemed former spouse election on a DD Form 2656-10, Survivor Benefit Plan (SBP)/Reserve Component (RC) SBP Request for Deemed Election.  Attach a copy of the divorce decree, any subsequent decrees, and settlement agreement. This must be done within one year of the date of the first court order awarding former spouse SBP.  The election will be deemed if the member fails to make the required election. </a:t>
            </a: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63598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sz="1000">
                <a:latin typeface="Arial" panose="020B0604020202020204" pitchFamily="34" charset="0"/>
              </a:rPr>
              <a:t> If divorce occurs </a:t>
            </a:r>
            <a:r>
              <a:rPr lang="en-US" altLang="en-US" sz="1000" b="1">
                <a:latin typeface="Arial" panose="020B0604020202020204" pitchFamily="34" charset="0"/>
              </a:rPr>
              <a:t>after retirement,</a:t>
            </a:r>
            <a:r>
              <a:rPr lang="en-US" altLang="en-US" sz="1000">
                <a:latin typeface="Arial" panose="020B0604020202020204" pitchFamily="34" charset="0"/>
              </a:rPr>
              <a:t> the court can order a Retired Soldier to cover a former spouse </a:t>
            </a:r>
            <a:r>
              <a:rPr lang="en-US" altLang="en-US" sz="1000" u="sng">
                <a:latin typeface="Arial" panose="020B0604020202020204" pitchFamily="34" charset="0"/>
              </a:rPr>
              <a:t>only</a:t>
            </a:r>
            <a:r>
              <a:rPr lang="en-US" altLang="en-US" sz="1000">
                <a:latin typeface="Arial" panose="020B0604020202020204" pitchFamily="34" charset="0"/>
              </a:rPr>
              <a:t> if that</a:t>
            </a:r>
            <a:r>
              <a:rPr lang="en-US" altLang="en-US" sz="1000" baseline="0">
                <a:latin typeface="Arial" panose="020B0604020202020204" pitchFamily="34" charset="0"/>
              </a:rPr>
              <a:t> former spouse </a:t>
            </a:r>
            <a:r>
              <a:rPr lang="en-US" altLang="en-US" sz="1000">
                <a:latin typeface="Arial" panose="020B0604020202020204" pitchFamily="34" charset="0"/>
              </a:rPr>
              <a:t>was the Retired Soldier’s covered “spouse” beneficiary previously.  They cannot order a member to enroll the former spouse in a plan in which he/she do not participate.  </a:t>
            </a:r>
          </a:p>
          <a:p>
            <a:pPr lvl="1" eaLnBrk="1" hangingPunct="1">
              <a:buFontTx/>
              <a:buChar char="•"/>
            </a:pPr>
            <a:r>
              <a:rPr lang="en-US" altLang="en-US" sz="1000">
                <a:latin typeface="Arial" panose="020B0604020202020204" pitchFamily="34" charset="0"/>
              </a:rPr>
              <a:t>  When former spouse coverage IS ordered, the Retired Soldier has</a:t>
            </a:r>
            <a:r>
              <a:rPr lang="en-US" altLang="en-US" sz="1000" baseline="0">
                <a:latin typeface="Arial" panose="020B0604020202020204" pitchFamily="34" charset="0"/>
              </a:rPr>
              <a:t> </a:t>
            </a:r>
            <a:r>
              <a:rPr lang="en-US" altLang="en-US" sz="1000" u="sng">
                <a:latin typeface="Arial" panose="020B0604020202020204" pitchFamily="34" charset="0"/>
              </a:rPr>
              <a:t>one year from the divorce</a:t>
            </a:r>
            <a:r>
              <a:rPr lang="en-US" altLang="en-US" sz="1000">
                <a:latin typeface="Arial" panose="020B0604020202020204" pitchFamily="34" charset="0"/>
              </a:rPr>
              <a:t> to submit a written</a:t>
            </a:r>
            <a:r>
              <a:rPr lang="en-US" altLang="en-US" sz="1000" baseline="0">
                <a:latin typeface="Arial" panose="020B0604020202020204" pitchFamily="34" charset="0"/>
              </a:rPr>
              <a:t> request (DD Form 2656-6, DD Form 2656-1) to change spouse to former spouse SBP, the former spouse has one year form the first court order awarding former spouse SBP (DD Form 2656-10) to deem the former spouse SBP.</a:t>
            </a:r>
            <a:endParaRPr lang="en-US" altLang="en-US" sz="1000">
              <a:latin typeface="Arial" panose="020B0604020202020204" pitchFamily="34" charset="0"/>
            </a:endParaRPr>
          </a:p>
          <a:p>
            <a:pPr lvl="1" eaLnBrk="1" hangingPunct="1">
              <a:buFontTx/>
              <a:buChar char="•"/>
            </a:pPr>
            <a:r>
              <a:rPr lang="en-US" altLang="en-US" sz="1000">
                <a:latin typeface="Arial" panose="020B0604020202020204" pitchFamily="34" charset="0"/>
              </a:rPr>
              <a:t>  If action is not initiated within one year of court order awarding former</a:t>
            </a:r>
            <a:r>
              <a:rPr lang="en-US" altLang="en-US" sz="1000" baseline="0">
                <a:latin typeface="Arial" panose="020B0604020202020204" pitchFamily="34" charset="0"/>
              </a:rPr>
              <a:t> spouse</a:t>
            </a:r>
            <a:r>
              <a:rPr lang="en-US" altLang="en-US" sz="1000">
                <a:latin typeface="Arial" panose="020B0604020202020204" pitchFamily="34" charset="0"/>
              </a:rPr>
              <a:t> SBP, the former</a:t>
            </a:r>
            <a:r>
              <a:rPr lang="en-US" altLang="en-US" sz="1000" baseline="0">
                <a:latin typeface="Arial" panose="020B0604020202020204" pitchFamily="34" charset="0"/>
              </a:rPr>
              <a:t> spouse</a:t>
            </a:r>
            <a:r>
              <a:rPr lang="en-US" altLang="en-US" sz="1000">
                <a:latin typeface="Arial" panose="020B0604020202020204" pitchFamily="34" charset="0"/>
              </a:rPr>
              <a:t> SBP option is lost.</a:t>
            </a:r>
          </a:p>
          <a:p>
            <a:pPr eaLnBrk="1" hangingPunct="1">
              <a:buFontTx/>
              <a:buChar char="•"/>
            </a:pPr>
            <a:r>
              <a:rPr lang="en-US" altLang="en-US" sz="1000">
                <a:latin typeface="Arial" panose="020B0604020202020204" pitchFamily="34" charset="0"/>
              </a:rPr>
              <a:t>  When a former spouse SBP beneficiary dies, the Retired Soldier can change the election to a current spouse.  Need to contact the RSO for details and required time frame to make the election.  </a:t>
            </a: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05820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5B007-EBF6-4382-BB6E-20D5B5D6BE43}" type="slidenum">
              <a:rPr lang="en-US" smtClean="0"/>
              <a:t>24</a:t>
            </a:fld>
            <a:endParaRPr lang="en-US"/>
          </a:p>
        </p:txBody>
      </p:sp>
    </p:spTree>
    <p:extLst>
      <p:ext uri="{BB962C8B-B14F-4D97-AF65-F5344CB8AC3E}">
        <p14:creationId xmlns:p14="http://schemas.microsoft.com/office/powerpoint/2010/main" val="2128146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5B007-EBF6-4382-BB6E-20D5B5D6BE43}" type="slidenum">
              <a:rPr lang="en-US" smtClean="0"/>
              <a:t>25</a:t>
            </a:fld>
            <a:endParaRPr lang="en-US"/>
          </a:p>
        </p:txBody>
      </p:sp>
    </p:spTree>
    <p:extLst>
      <p:ext uri="{BB962C8B-B14F-4D97-AF65-F5344CB8AC3E}">
        <p14:creationId xmlns:p14="http://schemas.microsoft.com/office/powerpoint/2010/main" val="2438355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5B007-EBF6-4382-BB6E-20D5B5D6BE43}" type="slidenum">
              <a:rPr lang="en-US" smtClean="0"/>
              <a:t>26</a:t>
            </a:fld>
            <a:endParaRPr lang="en-US"/>
          </a:p>
        </p:txBody>
      </p:sp>
    </p:spTree>
    <p:extLst>
      <p:ext uri="{BB962C8B-B14F-4D97-AF65-F5344CB8AC3E}">
        <p14:creationId xmlns:p14="http://schemas.microsoft.com/office/powerpoint/2010/main" val="34336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These are the five elections that require written spouse concurrence.</a:t>
            </a:r>
          </a:p>
        </p:txBody>
      </p:sp>
      <p:sp>
        <p:nvSpPr>
          <p:cNvPr id="4198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13031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It is the Soldier’s election and the spouse can only concur or non-concur.</a:t>
            </a:r>
          </a:p>
          <a:p>
            <a:pPr eaLnBrk="1" hangingPunct="1">
              <a:buFontTx/>
              <a:buChar char="•"/>
            </a:pPr>
            <a:r>
              <a:rPr lang="en-US" altLang="en-US">
                <a:latin typeface="Arial" panose="020B0604020202020204" pitchFamily="34" charset="0"/>
              </a:rPr>
              <a:t>  Spouse concurrence is in the law to protect the spouse.</a:t>
            </a:r>
          </a:p>
        </p:txBody>
      </p:sp>
      <p:sp>
        <p:nvSpPr>
          <p:cNvPr id="4198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42923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It is important to note that Soldiers without a spouse or children on date of retirement may have future options. Since they have no eligible beneficiaries now, they have </a:t>
            </a:r>
            <a:r>
              <a:rPr lang="en-US" altLang="en-US" u="sng">
                <a:latin typeface="Arial" panose="020B0604020202020204" pitchFamily="34" charset="0"/>
              </a:rPr>
              <a:t>not</a:t>
            </a:r>
            <a:r>
              <a:rPr lang="en-US" altLang="en-US">
                <a:latin typeface="Arial" panose="020B0604020202020204" pitchFamily="34" charset="0"/>
              </a:rPr>
              <a:t> closed the door on future enrollment. </a:t>
            </a:r>
          </a:p>
          <a:p>
            <a:pPr eaLnBrk="1" hangingPunct="1">
              <a:buFontTx/>
              <a:buChar char="•"/>
            </a:pPr>
            <a:r>
              <a:rPr lang="en-US" altLang="en-US">
                <a:latin typeface="Arial" panose="020B0604020202020204" pitchFamily="34" charset="0"/>
              </a:rPr>
              <a:t>  If that is you - “What action should you take if you gain eligible family members after retirement?”</a:t>
            </a:r>
          </a:p>
          <a:p>
            <a:pPr eaLnBrk="1" hangingPunct="1">
              <a:buFontTx/>
              <a:buChar char="•"/>
            </a:pPr>
            <a:r>
              <a:rPr lang="en-US" altLang="en-US">
                <a:latin typeface="Arial" panose="020B0604020202020204" pitchFamily="34" charset="0"/>
              </a:rPr>
              <a:t>  The answer - “Contact a Retirement Services Officer for a refresher briefing to help you decide if SBP has a role to play in your new family circumstances.”</a:t>
            </a:r>
          </a:p>
          <a:p>
            <a:pPr eaLnBrk="1" hangingPunct="1">
              <a:buFontTx/>
              <a:buChar char="•"/>
            </a:pPr>
            <a:r>
              <a:rPr lang="en-US" altLang="en-US">
                <a:latin typeface="Arial" panose="020B0604020202020204" pitchFamily="34" charset="0"/>
              </a:rPr>
              <a:t>  Most importantly, remember the ONE YEAR time limit on making all SBP changes. </a:t>
            </a:r>
          </a:p>
          <a:p>
            <a:pPr eaLnBrk="1" hangingPunct="1">
              <a:buFontTx/>
              <a:buChar char="•"/>
            </a:pPr>
            <a:r>
              <a:rPr lang="en-US" altLang="en-US">
                <a:latin typeface="Arial" panose="020B0604020202020204" pitchFamily="34" charset="0"/>
              </a:rPr>
              <a:t>  In you gain a child, the coverage is effective upon your request.  If you gain a spouse, while you MUST take the action BEFORE your one-year anniversary (i.e., make a written request and provide a marriage certificate) -- a spouse gained after retirement is NOT eligible until completing one year of marriage, or earlier, if a child is borne of the marriage. </a:t>
            </a:r>
          </a:p>
        </p:txBody>
      </p:sp>
      <p:sp>
        <p:nvSpPr>
          <p:cNvPr id="604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52136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While many of you will see this statement as a blinding flash of  the obvious -- believe it or not, there are active and retired members and spouses who don’t know this to be the case - who still believe that retired pay continues after a Retired Soldier’s death - that checks just keep coming in.  </a:t>
            </a:r>
          </a:p>
          <a:p>
            <a:pPr eaLnBrk="1" hangingPunct="1">
              <a:buFontTx/>
              <a:buChar char="•"/>
            </a:pPr>
            <a:r>
              <a:rPr lang="en-US" altLang="en-US">
                <a:latin typeface="Arial" panose="020B0604020202020204" pitchFamily="34" charset="0"/>
              </a:rPr>
              <a:t>  That’s a myth!  The fact is that entitlement to retired pay resides with and dies with the Retired Soldier....period! </a:t>
            </a:r>
          </a:p>
          <a:p>
            <a:pPr eaLnBrk="1" hangingPunct="1">
              <a:buFontTx/>
              <a:buChar char="•"/>
            </a:pPr>
            <a:r>
              <a:rPr lang="en-US" altLang="en-US">
                <a:latin typeface="Arial" panose="020B0604020202020204" pitchFamily="34" charset="0"/>
              </a:rPr>
              <a:t>  SBP participation is the ONLY way to continue a portion of retired pay to a survivor. </a:t>
            </a:r>
          </a:p>
          <a:p>
            <a:pPr eaLnBrk="1" hangingPunct="1">
              <a:buFontTx/>
              <a:buChar char="•"/>
            </a:pPr>
            <a:r>
              <a:rPr lang="en-US" altLang="en-US">
                <a:latin typeface="Arial" panose="020B0604020202020204" pitchFamily="34" charset="0"/>
              </a:rPr>
              <a:t>  The Army’s pledge to “take care of its own” is met by offering Soldiers a way to take care of THEIR own, through SBP.</a:t>
            </a:r>
          </a:p>
        </p:txBody>
      </p:sp>
      <p:sp>
        <p:nvSpPr>
          <p:cNvPr id="2969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9465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A3B1F4F-2B1A-272D-38CB-B9F128D8E8B5}"/>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FEDE0A9-0637-06A4-CB3D-433AD64461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35CF4244-528C-4F48-9CF1-925E0F8CA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64F4C6-42CF-492C-8526-B6319148DCB8}"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1200928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a:latin typeface="Arial" panose="020B0604020202020204" pitchFamily="34" charset="0"/>
              </a:rPr>
              <a:t>  Now, let’s turn our focus to SBP’s cost.  </a:t>
            </a:r>
          </a:p>
          <a:p>
            <a:pPr eaLnBrk="1" hangingPunct="1">
              <a:buFontTx/>
              <a:buChar char="•"/>
            </a:pPr>
            <a:r>
              <a:rPr lang="en-US" altLang="en-US">
                <a:latin typeface="Arial" panose="020B0604020202020204" pitchFamily="34" charset="0"/>
              </a:rPr>
              <a:t>  The </a:t>
            </a:r>
            <a:r>
              <a:rPr lang="en-US" altLang="en-US" b="1">
                <a:latin typeface="Arial" panose="020B0604020202020204" pitchFamily="34" charset="0"/>
              </a:rPr>
              <a:t>base amount</a:t>
            </a:r>
            <a:r>
              <a:rPr lang="en-US" altLang="en-US">
                <a:latin typeface="Arial" panose="020B0604020202020204" pitchFamily="34" charset="0"/>
              </a:rPr>
              <a:t> is the dollar amount of retired pay selected by the Soldier, upon which both the cost and benefit are </a:t>
            </a:r>
            <a:r>
              <a:rPr lang="en-US" altLang="en-US" b="1">
                <a:latin typeface="Arial" panose="020B0604020202020204" pitchFamily="34" charset="0"/>
              </a:rPr>
              <a:t>based.  </a:t>
            </a: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  During this briefing, SBP costs &amp; benefits are referred to in “monthly” terms.  The SBP “benefit” is called an annuity, which is defined as any regular, continuing payment.</a:t>
            </a:r>
          </a:p>
          <a:p>
            <a:pPr eaLnBrk="1" hangingPunct="1">
              <a:buFontTx/>
              <a:buChar char="•"/>
            </a:pPr>
            <a:r>
              <a:rPr lang="en-US" altLang="en-US">
                <a:latin typeface="Arial" panose="020B0604020202020204" pitchFamily="34" charset="0"/>
              </a:rPr>
              <a:t>  The base amount can be any dollar amount between the minimum allowed by law  of $300/month, and the maximum  - your full retired pay.</a:t>
            </a:r>
          </a:p>
          <a:p>
            <a:pPr eaLnBrk="1" hangingPunct="1">
              <a:buFontTx/>
              <a:buChar char="•"/>
            </a:pPr>
            <a:r>
              <a:rPr lang="en-US" altLang="en-US">
                <a:latin typeface="Arial" panose="020B0604020202020204" pitchFamily="34" charset="0"/>
              </a:rPr>
              <a:t>  Soldiers with a Date Initially Entered Military Service (DIEMS) of on or after 1 Aug 1986 who elected the $30,000 Career Status Bonus (CSB) will receive a reduced retirement if they retire with less than 30 years of service.  However, the law allows these Soldiers to elect SBP coverage based on the unreduced retired pay.  The Soldier can elect a full base amount for SBP based on either the CSB/REDUX they will receive or the High-3 method they would have received if they had not elected the CSB. </a:t>
            </a:r>
          </a:p>
          <a:p>
            <a:pPr eaLnBrk="1" hangingPunct="1">
              <a:buFontTx/>
              <a:buChar char="•"/>
            </a:pPr>
            <a:r>
              <a:rPr lang="en-US" altLang="en-US">
                <a:latin typeface="Arial" panose="020B0604020202020204" pitchFamily="34" charset="0"/>
              </a:rPr>
              <a:t>  Soldiers who enter the military service on or after 1 Jan 18 or opted into BRS may elect a portion of the retired pay as a lump sum at retirement.  The law allows these Soldiers to elect a SBP base amount of the retired pay they would have received without the lump sum election. </a:t>
            </a:r>
          </a:p>
          <a:p>
            <a:pPr eaLnBrk="1" hangingPunct="1">
              <a:buFontTx/>
              <a:buChar char="•"/>
            </a:pPr>
            <a:r>
              <a:rPr lang="en-US" altLang="en-US">
                <a:latin typeface="Arial" panose="020B0604020202020204" pitchFamily="34" charset="0"/>
              </a:rPr>
              <a:t>  The DoD Actuary’s SBP valuation disk demonstrates what base amount gives you the “most bang for your retirement buck,” so-to-speak -- meaning, which base amount maximizes the value of your retired pay.</a:t>
            </a:r>
          </a:p>
          <a:p>
            <a:pPr eaLnBrk="1" hangingPunct="1"/>
            <a:endParaRPr lang="en-US" altLang="en-US">
              <a:latin typeface="Arial" panose="020B0604020202020204" pitchFamily="34" charset="0"/>
            </a:endParaRPr>
          </a:p>
        </p:txBody>
      </p:sp>
      <p:sp>
        <p:nvSpPr>
          <p:cNvPr id="624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03213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949326" y="4480349"/>
            <a:ext cx="5236703"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a:latin typeface="Arial" panose="020B0604020202020204" pitchFamily="34" charset="0"/>
            </a:endParaRPr>
          </a:p>
        </p:txBody>
      </p:sp>
      <p:sp>
        <p:nvSpPr>
          <p:cNvPr id="665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57671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The decision that’s been made by someone who participates in SBP is fairly straight-forward:   they </a:t>
            </a:r>
            <a:r>
              <a:rPr lang="en-US" altLang="en-US" b="1" i="1">
                <a:latin typeface="Arial" panose="020B0604020202020204" pitchFamily="34" charset="0"/>
              </a:rPr>
              <a:t>choose to</a:t>
            </a:r>
            <a:r>
              <a:rPr lang="en-US" altLang="en-US">
                <a:latin typeface="Arial" panose="020B0604020202020204" pitchFamily="34" charset="0"/>
              </a:rPr>
              <a:t> </a:t>
            </a:r>
            <a:r>
              <a:rPr lang="en-US" altLang="en-US" b="1" i="1">
                <a:latin typeface="Arial" panose="020B0604020202020204" pitchFamily="34" charset="0"/>
              </a:rPr>
              <a:t>receive</a:t>
            </a:r>
            <a:r>
              <a:rPr lang="en-US" altLang="en-US" b="1">
                <a:latin typeface="Arial" panose="020B0604020202020204" pitchFamily="34" charset="0"/>
              </a:rPr>
              <a:t> </a:t>
            </a:r>
            <a:r>
              <a:rPr lang="en-US" altLang="en-US" b="1" i="1">
                <a:latin typeface="Arial" panose="020B0604020202020204" pitchFamily="34" charset="0"/>
              </a:rPr>
              <a:t>reduced retired pay</a:t>
            </a:r>
            <a:r>
              <a:rPr lang="en-US" altLang="en-US">
                <a:latin typeface="Arial" panose="020B0604020202020204" pitchFamily="34" charset="0"/>
              </a:rPr>
              <a:t> during THEIR lifetime in order to continue a portion of their pay after their death.  </a:t>
            </a:r>
          </a:p>
          <a:p>
            <a:pPr eaLnBrk="1" hangingPunct="1">
              <a:buFontTx/>
              <a:buChar char="•"/>
            </a:pPr>
            <a:r>
              <a:rPr lang="en-US" altLang="en-US">
                <a:latin typeface="Arial" panose="020B0604020202020204" pitchFamily="34" charset="0"/>
              </a:rPr>
              <a:t>  Conversely,  one can say that Retired Soldiers who do not participate have elected to receive full retired pay during their lifetime, knowing that their full retired pay will die with them.</a:t>
            </a:r>
          </a:p>
          <a:p>
            <a:pPr eaLnBrk="1" hangingPunct="1">
              <a:buFontTx/>
              <a:buChar char="•"/>
            </a:pPr>
            <a:r>
              <a:rPr lang="en-US" altLang="en-US">
                <a:latin typeface="Arial" panose="020B0604020202020204" pitchFamily="34" charset="0"/>
              </a:rPr>
              <a:t>  Since SBP was designed primarily with military spouses in mind, let’s examine first costs and benefits associated with spouse coverage.  (Former spouse costs and benefits follow  the same rules.) </a:t>
            </a:r>
          </a:p>
          <a:p>
            <a:pPr eaLnBrk="1" hangingPunct="1">
              <a:buFontTx/>
              <a:buChar char="•"/>
            </a:pPr>
            <a:r>
              <a:rPr lang="en-US" altLang="en-US">
                <a:latin typeface="Arial" panose="020B0604020202020204" pitchFamily="34" charset="0"/>
              </a:rPr>
              <a:t>  Simply put, spouse coverage costs 6.5% of the base amount selected.  We’ve said that the base amount is any amount between a minimum of $300 and a maximum of your full retired pay.</a:t>
            </a:r>
          </a:p>
          <a:p>
            <a:pPr eaLnBrk="1" hangingPunct="1">
              <a:buFontTx/>
              <a:buChar char="•"/>
            </a:pPr>
            <a:r>
              <a:rPr lang="en-US" altLang="en-US">
                <a:latin typeface="Arial" panose="020B0604020202020204" pitchFamily="34" charset="0"/>
              </a:rPr>
              <a:t>  Back when the cost was reduced in 1990, the so-called </a:t>
            </a:r>
            <a:r>
              <a:rPr lang="en-US" altLang="en-US" i="1">
                <a:latin typeface="Arial" panose="020B0604020202020204" pitchFamily="34" charset="0"/>
              </a:rPr>
              <a:t>competition </a:t>
            </a:r>
            <a:r>
              <a:rPr lang="en-US" altLang="en-US">
                <a:latin typeface="Arial" panose="020B0604020202020204" pitchFamily="34" charset="0"/>
              </a:rPr>
              <a:t>began to fall away.  Truthful insurance &amp; investment </a:t>
            </a:r>
            <a:r>
              <a:rPr lang="en-US" altLang="en-US" i="1">
                <a:latin typeface="Arial" panose="020B0604020202020204" pitchFamily="34" charset="0"/>
              </a:rPr>
              <a:t>competitors </a:t>
            </a:r>
            <a:r>
              <a:rPr lang="en-US" altLang="en-US">
                <a:latin typeface="Arial" panose="020B0604020202020204" pitchFamily="34" charset="0"/>
              </a:rPr>
              <a:t>began to advise Soldiers that their product couldn’t beat SBP, but should be used as a supplement to it.  </a:t>
            </a:r>
          </a:p>
        </p:txBody>
      </p:sp>
      <p:sp>
        <p:nvSpPr>
          <p:cNvPr id="6451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08661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949326" y="4480349"/>
            <a:ext cx="5236703"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This slide shows examples of the correlation of SBP costs between spouse, SBP, spouse and child, and child only SBP.  </a:t>
            </a:r>
          </a:p>
          <a:p>
            <a:pPr eaLnBrk="1" hangingPunct="1">
              <a:buFontTx/>
              <a:buChar char="•"/>
            </a:pPr>
            <a:r>
              <a:rPr lang="en-US" altLang="en-US">
                <a:latin typeface="Arial" panose="020B0604020202020204" pitchFamily="34" charset="0"/>
              </a:rPr>
              <a:t> Child costs are relatively inexpensive compared to spouse costs because child SBP is for a finite period while spouse SBP is for life.   </a:t>
            </a:r>
          </a:p>
        </p:txBody>
      </p:sp>
      <p:sp>
        <p:nvSpPr>
          <p:cNvPr id="665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21673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922338" y="4383088"/>
            <a:ext cx="5084762"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  </a:t>
            </a:r>
          </a:p>
        </p:txBody>
      </p:sp>
      <p:sp>
        <p:nvSpPr>
          <p:cNvPr id="43011" name="Rectangle 3"/>
          <p:cNvSpPr>
            <a:spLocks noGrp="1" noRot="1" noChangeAspect="1" noChangeArrowheads="1" noTextEdit="1"/>
          </p:cNvSpPr>
          <p:nvPr>
            <p:ph type="sldImg"/>
          </p:nvPr>
        </p:nvSpPr>
        <p:spPr>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97B73DE2-5B4F-73EB-DFC9-FDA870FDEC40}"/>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ABD539FF-E66F-BB03-4356-7EEA64241A3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a:t>The SBP threshold method Only applies to a Soldier who meets one of the following criteria: entered service prior to 1 Mar 90 if retiring for active duty length of service, medically retiring, or retiring from the Reserve Component with a non-regular retirement.  For these Soldiers, two SBP spouse cost methods are available.  The most advantageous one is used by DFAS.  </a:t>
            </a:r>
          </a:p>
          <a:p>
            <a:pPr marL="171450" indent="-171450">
              <a:buFont typeface="Arial" panose="020B0604020202020204" pitchFamily="34" charset="0"/>
              <a:buChar char="•"/>
              <a:defRPr/>
            </a:pPr>
            <a:r>
              <a:rPr lang="en-US" altLang="en-US"/>
              <a:t>This chart shows the relationship between the SBP spouse threshold cost calculation, 2.5% of the threshold and 10% for any base amount that exceeds the threshold, and the new spouse cost calculation 6.5% of the base amount</a:t>
            </a:r>
            <a:r>
              <a:rPr lang="en-US" altLang="en-US" b="1"/>
              <a:t>.  </a:t>
            </a:r>
            <a:r>
              <a:rPr lang="en-US" altLang="en-US"/>
              <a:t> </a:t>
            </a:r>
          </a:p>
          <a:p>
            <a:pPr marL="171450" indent="-171450">
              <a:buFont typeface="Arial" panose="020B0604020202020204" pitchFamily="34" charset="0"/>
              <a:buChar char="•"/>
              <a:defRPr/>
            </a:pPr>
            <a:r>
              <a:rPr lang="en-US" altLang="en-US"/>
              <a:t>The chart also shows that amounts that exceed a base amount of $2,166.43 for retirements in calendar year 2024, the 6.5% spouse cost calculation is the most advantages. </a:t>
            </a:r>
          </a:p>
          <a:p>
            <a:pPr>
              <a:defRPr/>
            </a:pPr>
            <a:endParaRPr lang="en-US" altLang="en-US"/>
          </a:p>
        </p:txBody>
      </p:sp>
      <p:sp>
        <p:nvSpPr>
          <p:cNvPr id="110596" name="Slide Number Placeholder 3">
            <a:extLst>
              <a:ext uri="{FF2B5EF4-FFF2-40B4-BE49-F238E27FC236}">
                <a16:creationId xmlns:a16="http://schemas.microsoft.com/office/drawing/2014/main" id="{5F9E3771-41CB-66DC-FA92-E7A936086B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25E4310-9DF2-4FF2-86B2-747A4A2D0AEF}"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If you conclude after studying SBP that your family’s needs can be met by covering less than your full retired pay, this slide shows you  how  to personalize your participation. </a:t>
            </a:r>
          </a:p>
          <a:p>
            <a:pPr eaLnBrk="1" hangingPunct="1">
              <a:buFontTx/>
              <a:buChar char="•"/>
            </a:pPr>
            <a:r>
              <a:rPr lang="en-US" altLang="en-US">
                <a:latin typeface="Arial" panose="020B0604020202020204" pitchFamily="34" charset="0"/>
              </a:rPr>
              <a:t>  First, determine your goal - what annuity you wish to produce for your family (considering all other </a:t>
            </a:r>
            <a:r>
              <a:rPr lang="en-US" altLang="en-US" u="sng">
                <a:latin typeface="Arial" panose="020B0604020202020204" pitchFamily="34" charset="0"/>
              </a:rPr>
              <a:t>guaranteed</a:t>
            </a:r>
            <a:r>
              <a:rPr lang="en-US" altLang="en-US">
                <a:latin typeface="Arial" panose="020B0604020202020204" pitchFamily="34" charset="0"/>
              </a:rPr>
              <a:t> sources of survivor income).</a:t>
            </a:r>
          </a:p>
          <a:p>
            <a:pPr eaLnBrk="1" hangingPunct="1">
              <a:buFontTx/>
              <a:buChar char="•"/>
            </a:pPr>
            <a:r>
              <a:rPr lang="en-US" altLang="en-US">
                <a:latin typeface="Arial" panose="020B0604020202020204" pitchFamily="34" charset="0"/>
              </a:rPr>
              <a:t>  Then, divide that goal amount by .55 (or 55%) to determine how many of your retirement dollars you should cover as your base amount to achieve that result.</a:t>
            </a:r>
          </a:p>
        </p:txBody>
      </p:sp>
      <p:sp>
        <p:nvSpPr>
          <p:cNvPr id="7270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881059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950948" y="4480348"/>
            <a:ext cx="5233459" cy="4565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Our last item on “cost” is this.  </a:t>
            </a:r>
          </a:p>
          <a:p>
            <a:pPr eaLnBrk="1" hangingPunct="1">
              <a:buFontTx/>
              <a:buChar char="•"/>
            </a:pPr>
            <a:r>
              <a:rPr lang="en-US" altLang="en-US">
                <a:latin typeface="Arial" panose="020B0604020202020204" pitchFamily="34" charset="0"/>
              </a:rPr>
              <a:t>  Legislation passed in 1998 provides that SBP will reach “paid-up” status for members when they make 30 years of payments (360 monthly payments) </a:t>
            </a:r>
            <a:r>
              <a:rPr lang="en-US" altLang="en-US" u="sng">
                <a:latin typeface="Arial" panose="020B0604020202020204" pitchFamily="34" charset="0"/>
              </a:rPr>
              <a:t>and</a:t>
            </a:r>
            <a:r>
              <a:rPr lang="en-US" altLang="en-US">
                <a:latin typeface="Arial" panose="020B0604020202020204" pitchFamily="34" charset="0"/>
              </a:rPr>
              <a:t> reach age 70.</a:t>
            </a:r>
          </a:p>
          <a:p>
            <a:pPr eaLnBrk="1" hangingPunct="1">
              <a:buFontTx/>
              <a:buChar char="•"/>
            </a:pPr>
            <a:r>
              <a:rPr lang="en-US" altLang="en-US">
                <a:latin typeface="Arial" panose="020B0604020202020204" pitchFamily="34" charset="0"/>
              </a:rPr>
              <a:t>  “Paid-up” = no further cost obligation; but the annuity remains payable to your designated beneficiary.</a:t>
            </a:r>
          </a:p>
          <a:p>
            <a:pPr eaLnBrk="1" hangingPunct="1">
              <a:buFontTx/>
              <a:buChar char="•"/>
            </a:pPr>
            <a:r>
              <a:rPr lang="en-US" altLang="en-US">
                <a:latin typeface="Arial" panose="020B0604020202020204" pitchFamily="34" charset="0"/>
              </a:rPr>
              <a:t>  Remember that adding this paid-up feature results in stopping premium from a significant number of participants; yet continuing the governments obligation to pay annuities. </a:t>
            </a:r>
          </a:p>
        </p:txBody>
      </p:sp>
      <p:sp>
        <p:nvSpPr>
          <p:cNvPr id="747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3924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SBP is a complicated program and this briefing is designed to break it down in to explain it in detail so you understand SBP.  We use charts to graphically show concepts where possible.  All of the material does not apply to you now but may be important to you in the future so we encourage you to pay attention to all aspects of the briefing.  If you are attending an SBP briefing, please ask questions of the briefer when needed.  Remember, your SBP decision is generally irrevocable and has profound impact on your family’s future financial well being.  </a:t>
            </a:r>
          </a:p>
        </p:txBody>
      </p:sp>
    </p:spTree>
    <p:extLst>
      <p:ext uri="{BB962C8B-B14F-4D97-AF65-F5344CB8AC3E}">
        <p14:creationId xmlns:p14="http://schemas.microsoft.com/office/powerpoint/2010/main" val="3548582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950913" y="4479925"/>
            <a:ext cx="5233987" cy="4246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solidFill>
                  <a:schemeClr val="accent2"/>
                </a:solidFill>
                <a:latin typeface="Arial" panose="020B0604020202020204" pitchFamily="34" charset="0"/>
              </a:rPr>
              <a:t>  </a:t>
            </a:r>
            <a:r>
              <a:rPr lang="en-US" altLang="en-US">
                <a:latin typeface="Arial" panose="020B0604020202020204" pitchFamily="34" charset="0"/>
              </a:rPr>
              <a:t>This is the scenario for a 42-year old, male with a 41-year old spouse.  This example uses a pay entitlement and SBP base amount of $3000.  Assumes 2.5%</a:t>
            </a:r>
            <a:r>
              <a:rPr lang="en-US" altLang="en-US" baseline="0">
                <a:latin typeface="Arial" panose="020B0604020202020204" pitchFamily="34" charset="0"/>
              </a:rPr>
              <a:t> inflation.</a:t>
            </a: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  The figure $579,000 represents the amount of an insurance product this Retired Soldier needs to have in place to equal the SBP benefit If death is immediately at retirement and the spouse lives until 87. </a:t>
            </a:r>
          </a:p>
          <a:p>
            <a:pPr eaLnBrk="1" hangingPunct="1">
              <a:buFontTx/>
              <a:buChar char="•"/>
            </a:pPr>
            <a:r>
              <a:rPr lang="en-US" altLang="en-US">
                <a:latin typeface="Arial" panose="020B0604020202020204" pitchFamily="34" charset="0"/>
              </a:rPr>
              <a:t>  For this member, at age 72,  SBP is no-cost.  Remember, starting on 1 Oct 08 there are no premiums paid for SBP after age 70 and 30 years of SBP premium payments.</a:t>
            </a:r>
          </a:p>
          <a:p>
            <a:pPr eaLnBrk="1" hangingPunct="1">
              <a:buFontTx/>
              <a:buChar char="•"/>
            </a:pPr>
            <a:r>
              <a:rPr lang="en-US" altLang="en-US">
                <a:latin typeface="Arial" panose="020B0604020202020204" pitchFamily="34" charset="0"/>
              </a:rPr>
              <a:t>  This spouse may live longer than the actuarial average.</a:t>
            </a:r>
          </a:p>
          <a:p>
            <a:pPr eaLnBrk="1" hangingPunct="1">
              <a:lnSpc>
                <a:spcPct val="90000"/>
              </a:lnSpc>
              <a:spcBef>
                <a:spcPct val="20000"/>
              </a:spcBef>
              <a:buClr>
                <a:schemeClr val="hlink"/>
              </a:buClr>
              <a:buSzPct val="75000"/>
              <a:buFont typeface="Monotype Sorts" pitchFamily="2" charset="2"/>
              <a:buNone/>
            </a:pPr>
            <a:r>
              <a:rPr lang="en-US" altLang="en-US">
                <a:solidFill>
                  <a:schemeClr val="accent2"/>
                </a:solidFill>
                <a:latin typeface="Arial" panose="020B0604020202020204" pitchFamily="34" charset="0"/>
              </a:rPr>
              <a:t> </a:t>
            </a:r>
            <a:endParaRPr lang="en-US" altLang="en-US">
              <a:latin typeface="Arial" panose="020B0604020202020204" pitchFamily="34" charset="0"/>
            </a:endParaRPr>
          </a:p>
        </p:txBody>
      </p:sp>
      <p:sp>
        <p:nvSpPr>
          <p:cNvPr id="4505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26292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950913" y="4479925"/>
            <a:ext cx="5233987" cy="4246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solidFill>
                  <a:schemeClr val="accent2"/>
                </a:solidFill>
                <a:latin typeface="Arial" panose="020B0604020202020204" pitchFamily="34" charset="0"/>
              </a:rPr>
              <a:t>  </a:t>
            </a:r>
            <a:r>
              <a:rPr lang="en-US" altLang="en-US">
                <a:latin typeface="Arial" panose="020B0604020202020204" pitchFamily="34" charset="0"/>
              </a:rPr>
              <a:t>This is the scenario for a 42-year old, male with a 41-year old spouse.  This example uses a pay entitlement and SBP base amount of $3000.  Assumes 2.5%</a:t>
            </a:r>
            <a:r>
              <a:rPr lang="en-US" altLang="en-US" baseline="0">
                <a:latin typeface="Arial" panose="020B0604020202020204" pitchFamily="34" charset="0"/>
              </a:rPr>
              <a:t> inflation.</a:t>
            </a: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  The figure $579,000 represents the amount of an insurance product this Retired Soldier needs to have in place to equal the SBP benefit If death is immediately at retirement and the spouse lives until 87. </a:t>
            </a:r>
          </a:p>
          <a:p>
            <a:pPr eaLnBrk="1" hangingPunct="1">
              <a:buFontTx/>
              <a:buChar char="•"/>
            </a:pPr>
            <a:r>
              <a:rPr lang="en-US" altLang="en-US">
                <a:latin typeface="Arial" panose="020B0604020202020204" pitchFamily="34" charset="0"/>
              </a:rPr>
              <a:t>  For this member, at age 72,  SBP is no-cost.  Remember, starting on 1 Oct 08 there are no premiums paid for SBP after age 70 and 30 years of SBP premium payments.</a:t>
            </a:r>
          </a:p>
          <a:p>
            <a:pPr eaLnBrk="1" hangingPunct="1">
              <a:buFontTx/>
              <a:buChar char="•"/>
            </a:pPr>
            <a:r>
              <a:rPr lang="en-US" altLang="en-US">
                <a:latin typeface="Arial" panose="020B0604020202020204" pitchFamily="34" charset="0"/>
              </a:rPr>
              <a:t>  This spouse may live longer than the actuarial average.</a:t>
            </a:r>
          </a:p>
          <a:p>
            <a:pPr eaLnBrk="1" hangingPunct="1">
              <a:lnSpc>
                <a:spcPct val="90000"/>
              </a:lnSpc>
              <a:spcBef>
                <a:spcPct val="20000"/>
              </a:spcBef>
              <a:buClr>
                <a:schemeClr val="hlink"/>
              </a:buClr>
              <a:buSzPct val="75000"/>
              <a:buFont typeface="Monotype Sorts" pitchFamily="2" charset="2"/>
              <a:buNone/>
            </a:pPr>
            <a:r>
              <a:rPr lang="en-US" altLang="en-US">
                <a:solidFill>
                  <a:schemeClr val="accent2"/>
                </a:solidFill>
                <a:latin typeface="Arial" panose="020B0604020202020204" pitchFamily="34" charset="0"/>
              </a:rPr>
              <a:t> </a:t>
            </a:r>
            <a:endParaRPr lang="en-US" altLang="en-US">
              <a:latin typeface="Arial" panose="020B0604020202020204" pitchFamily="34" charset="0"/>
            </a:endParaRPr>
          </a:p>
        </p:txBody>
      </p:sp>
      <p:sp>
        <p:nvSpPr>
          <p:cNvPr id="45059" name="Rectangle 3"/>
          <p:cNvSpPr>
            <a:spLocks noGrp="1" noRot="1" noChangeAspect="1" noChangeArrowheads="1" noTextEdit="1"/>
          </p:cNvSpPr>
          <p:nvPr>
            <p:ph type="sldImg"/>
          </p:nvPr>
        </p:nvSpPr>
        <p:spPr>
          <a:ln cap="fla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cap="flat"/>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This example, based on $3,300 retired pay and SBP base amount, illustrates how long $500,000 of life insurance lasts when withdrawn in the amount equal to the annual SBP annuity based on different COLA averages.   </a:t>
            </a:r>
          </a:p>
          <a:p>
            <a:pPr eaLnBrk="1" hangingPunct="1">
              <a:buFontTx/>
              <a:buChar char="•"/>
            </a:pPr>
            <a:r>
              <a:rPr lang="en-US" altLang="en-US">
                <a:latin typeface="Arial" panose="020B0604020202020204" pitchFamily="34" charset="0"/>
              </a:rPr>
              <a:t>  Assumes death occurs in 2043 and spouse is 60.  </a:t>
            </a:r>
          </a:p>
          <a:p>
            <a:pPr eaLnBrk="1" hangingPunct="1">
              <a:buFontTx/>
              <a:buChar char="•"/>
            </a:pPr>
            <a:r>
              <a:rPr lang="en-US" altLang="en-US">
                <a:latin typeface="Arial" panose="020B0604020202020204" pitchFamily="34" charset="0"/>
              </a:rPr>
              <a:t>  With an average COLA increase of 2.5%, a $500,000 life insurance policy is depleted in 18 years when the surviving spouse is 78. </a:t>
            </a:r>
          </a:p>
          <a:p>
            <a:pPr eaLnBrk="1" hangingPunct="1">
              <a:buFontTx/>
              <a:buChar char="•"/>
            </a:pPr>
            <a:r>
              <a:rPr lang="en-US" altLang="en-US">
                <a:latin typeface="Arial" panose="020B0604020202020204" pitchFamily="34" charset="0"/>
              </a:rPr>
              <a:t>  With an average COLA increase of 5%, a $500,000 life insurance policy is depleted in 10 years when the surviving spouse is 70.  </a:t>
            </a:r>
          </a:p>
          <a:p>
            <a:pPr eaLnBrk="1" hangingPunct="1">
              <a:buFontTx/>
              <a:buChar char="•"/>
            </a:pPr>
            <a:r>
              <a:rPr lang="en-US" altLang="en-US">
                <a:latin typeface="Arial" panose="020B0604020202020204" pitchFamily="34" charset="0"/>
              </a:rPr>
              <a:t>  That doesn’t take into account purchase of any big-ticket items, paying off a mortgage, financing education, etc. </a:t>
            </a:r>
          </a:p>
          <a:p>
            <a:pPr eaLnBrk="1" hangingPunct="1">
              <a:buFontTx/>
              <a:buChar char="•"/>
            </a:pPr>
            <a:r>
              <a:rPr lang="en-US" altLang="en-US">
                <a:latin typeface="Arial" panose="020B0604020202020204" pitchFamily="34" charset="0"/>
              </a:rPr>
              <a:t>  Since a spouse life expectancy is 87, with 2.5% average COLA the spouse lives 9</a:t>
            </a:r>
            <a:r>
              <a:rPr lang="en-US" altLang="en-US">
                <a:solidFill>
                  <a:srgbClr val="FF0000"/>
                </a:solidFill>
                <a:latin typeface="Arial" panose="020B0604020202020204" pitchFamily="34" charset="0"/>
              </a:rPr>
              <a:t> </a:t>
            </a:r>
            <a:r>
              <a:rPr lang="en-US" altLang="en-US">
                <a:latin typeface="Arial" panose="020B0604020202020204" pitchFamily="34" charset="0"/>
              </a:rPr>
              <a:t>years without insurance proceeds to replace SBP.  With a 5% average COLA, the spouse lives 17 years without life insurance proceeds to replace SBP. </a:t>
            </a:r>
          </a:p>
          <a:p>
            <a:pPr eaLnBrk="1" hangingPunct="1">
              <a:buFontTx/>
              <a:buChar char="•"/>
            </a:pPr>
            <a:r>
              <a:rPr lang="en-US" altLang="en-US">
                <a:latin typeface="Arial" panose="020B0604020202020204" pitchFamily="34" charset="0"/>
              </a:rPr>
              <a:t>  Most importantly -- SBP continues for a lifetime, increasing by COLA.  In this example, the spouse can live well past the expected life </a:t>
            </a:r>
            <a:r>
              <a:rPr lang="en-US" altLang="en-US" err="1">
                <a:latin typeface="Arial" panose="020B0604020202020204" pitchFamily="34" charset="0"/>
              </a:rPr>
              <a:t>expectency</a:t>
            </a:r>
            <a:r>
              <a:rPr lang="en-US" altLang="en-US">
                <a:latin typeface="Arial" panose="020B0604020202020204" pitchFamily="34" charset="0"/>
              </a:rPr>
              <a:t>. </a:t>
            </a:r>
          </a:p>
          <a:p>
            <a:pPr eaLnBrk="1" hangingPunct="1">
              <a:buFontTx/>
              <a:buChar char="•"/>
            </a:pPr>
            <a:r>
              <a:rPr lang="en-US" altLang="en-US" baseline="0">
                <a:latin typeface="Arial" panose="020B0604020202020204" pitchFamily="34" charset="0"/>
              </a:rPr>
              <a:t> The Rate of Return of 4% is the DOD Board of Actuaries latest projection as to what rate the Military Retirement Fund will earn.</a:t>
            </a:r>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950948" y="4480348"/>
            <a:ext cx="5233459" cy="4488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As you have seen form the previous slides, using the DOD Actuary programs, how much insurance is needed to replace SBP. </a:t>
            </a:r>
          </a:p>
          <a:p>
            <a:pPr eaLnBrk="1" hangingPunct="1">
              <a:buFontTx/>
              <a:buChar char="•"/>
            </a:pPr>
            <a:r>
              <a:rPr lang="en-US" altLang="en-US" baseline="0">
                <a:latin typeface="Arial" panose="020B0604020202020204" pitchFamily="34" charset="0"/>
              </a:rPr>
              <a:t>  </a:t>
            </a:r>
            <a:r>
              <a:rPr lang="en-US" altLang="en-US">
                <a:latin typeface="Arial" panose="020B0604020202020204" pitchFamily="34" charset="0"/>
              </a:rPr>
              <a:t>Since you don’t know how many years your spouse might outlive you, determining what is adequate regarding insurance is impossible.  A crystal ball is not needed with SBP - it simply </a:t>
            </a:r>
            <a:r>
              <a:rPr lang="en-US" altLang="en-US" u="sng">
                <a:latin typeface="Arial" panose="020B0604020202020204" pitchFamily="34" charset="0"/>
              </a:rPr>
              <a:t>cannot</a:t>
            </a:r>
            <a:r>
              <a:rPr lang="en-US" altLang="en-US">
                <a:latin typeface="Arial" panose="020B0604020202020204" pitchFamily="34" charset="0"/>
              </a:rPr>
              <a:t> be outlived. </a:t>
            </a:r>
          </a:p>
          <a:p>
            <a:pPr eaLnBrk="1" hangingPunct="1">
              <a:buFontTx/>
              <a:buChar char="•"/>
            </a:pPr>
            <a:r>
              <a:rPr lang="en-US" altLang="en-US">
                <a:latin typeface="Arial" panose="020B0604020202020204" pitchFamily="34" charset="0"/>
              </a:rPr>
              <a:t> SBP’s inflation-fighter is its guaranteed cost-of-living adjustments (COLAs).  Increasing life insurance is needed as one ages, due to inflation’s eroding effect on the dollar’s purchasing power. </a:t>
            </a:r>
          </a:p>
          <a:p>
            <a:pPr eaLnBrk="1" hangingPunct="1">
              <a:buFontTx/>
              <a:buChar char="•"/>
            </a:pPr>
            <a:r>
              <a:rPr lang="en-US" altLang="en-US">
                <a:latin typeface="Arial" panose="020B0604020202020204" pitchFamily="34" charset="0"/>
              </a:rPr>
              <a:t> Try to adjust your thinking from short-sighted to long-term.  When you </a:t>
            </a:r>
            <a:r>
              <a:rPr lang="en-US" altLang="en-US" u="sng">
                <a:latin typeface="Arial" panose="020B0604020202020204" pitchFamily="34" charset="0"/>
              </a:rPr>
              <a:t>limit</a:t>
            </a:r>
            <a:r>
              <a:rPr lang="en-US" altLang="en-US">
                <a:latin typeface="Arial" panose="020B0604020202020204" pitchFamily="34" charset="0"/>
              </a:rPr>
              <a:t> your view, life insurance may appear more attractive (i.e., cheaper) than SBP.  But, if you compare SBP costs and benefits with life insurance costs and benefits for each year in the future, you’ll see that insurance costs </a:t>
            </a:r>
            <a:r>
              <a:rPr lang="en-US" altLang="en-US" u="sng">
                <a:latin typeface="Arial" panose="020B0604020202020204" pitchFamily="34" charset="0"/>
              </a:rPr>
              <a:t>must</a:t>
            </a:r>
            <a:r>
              <a:rPr lang="en-US" altLang="en-US">
                <a:latin typeface="Arial" panose="020B0604020202020204" pitchFamily="34" charset="0"/>
              </a:rPr>
              <a:t> increase dramatically based on the insurer’s increased risk of paying a policy.  Since SBP simply protects your ever-increasing retired pay, its value rises at the same rate -- even after it begins to be paid as an annuity.</a:t>
            </a:r>
          </a:p>
        </p:txBody>
      </p:sp>
      <p:sp>
        <p:nvSpPr>
          <p:cNvPr id="768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41943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slide shows what happens to SBP based on COLA raises to SBP due to inflation.  While the increases in SBP are dramatic over time, in actuality the buying power of the annuity remains the constant.  Insurance does not increase over time based on inflation without buying additional insurance.</a:t>
            </a:r>
          </a:p>
        </p:txBody>
      </p:sp>
    </p:spTree>
    <p:extLst>
      <p:ext uri="{BB962C8B-B14F-4D97-AF65-F5344CB8AC3E}">
        <p14:creationId xmlns:p14="http://schemas.microsoft.com/office/powerpoint/2010/main" val="4288247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This slide shows how long your spouse would have to live to receive back all the premiums you paid for SBP.</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Also this slide shows the fact that you are paying in todays dollars for a benefit that will be paid with COLA increases added that the pay back after 30 years of paying SBP is much sooner than expected.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922338" y="4383088"/>
            <a:ext cx="5084762" cy="4310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000"/>
              <a:t>  </a:t>
            </a:r>
            <a:r>
              <a:rPr lang="en-US" altLang="en-US" sz="1000">
                <a:latin typeface="Arial" panose="020B0604020202020204" pitchFamily="34" charset="0"/>
              </a:rPr>
              <a:t> As you went through this briefing, you should have seen the positives listed in this slide.</a:t>
            </a:r>
          </a:p>
          <a:p>
            <a:pPr eaLnBrk="1" hangingPunct="1">
              <a:buFontTx/>
              <a:buChar char="•"/>
            </a:pPr>
            <a:r>
              <a:rPr lang="en-US" altLang="en-US" sz="1000">
                <a:latin typeface="Arial" panose="020B0604020202020204" pitchFamily="34" charset="0"/>
              </a:rPr>
              <a:t>  The government is paying on the average close</a:t>
            </a:r>
            <a:r>
              <a:rPr lang="en-US" altLang="en-US" sz="1000" baseline="0">
                <a:latin typeface="Arial" panose="020B0604020202020204" pitchFamily="34" charset="0"/>
              </a:rPr>
              <a:t> to 50% </a:t>
            </a:r>
            <a:r>
              <a:rPr lang="en-US" altLang="en-US" sz="1000">
                <a:latin typeface="Arial" panose="020B0604020202020204" pitchFamily="34" charset="0"/>
              </a:rPr>
              <a:t>of the SBP cost and the cost of administering the program and paying SBP annuities are paid by the government.    </a:t>
            </a:r>
            <a:endParaRPr lang="en-US" altLang="en-US" sz="1000"/>
          </a:p>
        </p:txBody>
      </p:sp>
      <p:sp>
        <p:nvSpPr>
          <p:cNvPr id="36867"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922338" y="4383088"/>
            <a:ext cx="5084762" cy="4310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000"/>
              <a:t>  </a:t>
            </a:r>
            <a:r>
              <a:rPr lang="en-US" altLang="en-US" sz="1000">
                <a:latin typeface="Arial" panose="020B0604020202020204" pitchFamily="34" charset="0"/>
              </a:rPr>
              <a:t> As you went through this briefing, you should have seen the positives listed in this slide.</a:t>
            </a:r>
          </a:p>
          <a:p>
            <a:pPr eaLnBrk="1" hangingPunct="1">
              <a:buFontTx/>
              <a:buChar char="•"/>
            </a:pPr>
            <a:r>
              <a:rPr lang="en-US" altLang="en-US" sz="1000">
                <a:latin typeface="Arial" panose="020B0604020202020204" pitchFamily="34" charset="0"/>
              </a:rPr>
              <a:t>  The government is paying on the average close</a:t>
            </a:r>
            <a:r>
              <a:rPr lang="en-US" altLang="en-US" sz="1000" baseline="0">
                <a:latin typeface="Arial" panose="020B0604020202020204" pitchFamily="34" charset="0"/>
              </a:rPr>
              <a:t> to 50% </a:t>
            </a:r>
            <a:r>
              <a:rPr lang="en-US" altLang="en-US" sz="1000">
                <a:latin typeface="Arial" panose="020B0604020202020204" pitchFamily="34" charset="0"/>
              </a:rPr>
              <a:t>of the SBP cost and the cost of administering the program and paying SBP annuities are paid by the government.    </a:t>
            </a:r>
            <a:endParaRPr lang="en-US" altLang="en-US" sz="1000"/>
          </a:p>
        </p:txBody>
      </p:sp>
      <p:sp>
        <p:nvSpPr>
          <p:cNvPr id="368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5861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8B35947-E4F9-C9DE-0B91-AC8758D1310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9D59805-0429-D2FC-2296-36447DB96A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latin typeface="Arial" panose="020B0604020202020204" pitchFamily="34" charset="0"/>
              </a:rPr>
              <a:t>This slide and the following five slides provide important information concerning SBP to Soldiers being retired with a VA service connected disability rating.</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9E2EE56-9E95-157C-D447-8CAD76907ED2}"/>
              </a:ext>
            </a:extLst>
          </p:cNvPr>
          <p:cNvSpPr>
            <a:spLocks noGrp="1" noRot="1" noChangeAspect="1" noChangeArrowheads="1" noTextEdit="1"/>
          </p:cNvSpPr>
          <p:nvPr>
            <p:ph type="sldImg"/>
          </p:nvPr>
        </p:nvSpPr>
        <p:spPr>
          <a:ln cap="flat"/>
        </p:spPr>
      </p:sp>
      <p:sp>
        <p:nvSpPr>
          <p:cNvPr id="37891" name="Rectangle 3">
            <a:extLst>
              <a:ext uri="{FF2B5EF4-FFF2-40B4-BE49-F238E27FC236}">
                <a16:creationId xmlns:a16="http://schemas.microsoft.com/office/drawing/2014/main" id="{5C1BDE62-D978-716E-0C56-F20D4B6EFFD3}"/>
              </a:ext>
            </a:extLst>
          </p:cNvPr>
          <p:cNvSpPr>
            <a:spLocks noGrp="1" noChangeArrowheads="1"/>
          </p:cNvSpPr>
          <p:nvPr>
            <p:ph type="body" idx="1"/>
          </p:nvPr>
        </p:nvSpPr>
        <p:spPr>
          <a:xfrm>
            <a:off x="962025" y="4518025"/>
            <a:ext cx="5294313" cy="4760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2060"/>
                </a:solidFill>
                <a:latin typeface="Arial" panose="020B0604020202020204" pitchFamily="34" charset="0"/>
              </a:rPr>
              <a:t>If not rated totally disabled for required period of time, there is no guarantee that death will be considered service connected by the VA and the spouse will receive DIC.</a:t>
            </a:r>
          </a:p>
          <a:p>
            <a:pPr eaLnBrk="1" hangingPunct="1"/>
            <a:r>
              <a:rPr lang="en-US" altLang="en-US">
                <a:solidFill>
                  <a:srgbClr val="002060"/>
                </a:solidFill>
                <a:latin typeface="Arial" panose="020B0604020202020204" pitchFamily="34" charset="0"/>
              </a:rPr>
              <a:t>Electing SBP provides coverage for survivors in cases where death is not service connected and if service connected, the premiums paid for spouse SBP offset by DIC are refunded to the surviving spouse.  Note: The spouse SBP offset by DIC was eliminated effective 1 January 2023.</a:t>
            </a: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Your SBP decision bears only two risks:</a:t>
            </a:r>
          </a:p>
          <a:p>
            <a:pPr eaLnBrk="1" hangingPunct="1"/>
            <a:r>
              <a:rPr lang="en-US" altLang="en-US">
                <a:latin typeface="Arial" panose="020B0604020202020204" pitchFamily="34" charset="0"/>
              </a:rPr>
              <a:t>    1-- the greater risk that your family will be harshly impacted if you die without SBP in place, </a:t>
            </a:r>
            <a:r>
              <a:rPr lang="en-US" altLang="en-US" i="1">
                <a:latin typeface="Arial" panose="020B0604020202020204" pitchFamily="34" charset="0"/>
              </a:rPr>
              <a:t>and</a:t>
            </a:r>
          </a:p>
          <a:p>
            <a:pPr eaLnBrk="1" hangingPunct="1"/>
            <a:r>
              <a:rPr lang="en-US" altLang="en-US">
                <a:latin typeface="Arial" panose="020B0604020202020204" pitchFamily="34" charset="0"/>
              </a:rPr>
              <a:t>    2-- the smaller risk that you might not get back every cent paid for SBP by way of a survivor’s annuity.    </a:t>
            </a:r>
          </a:p>
          <a:p>
            <a:pPr eaLnBrk="1" hangingPunct="1"/>
            <a:endParaRPr lang="en-US" altLang="en-US">
              <a:latin typeface="Arial" panose="020B0604020202020204" pitchFamily="34" charset="0"/>
            </a:endParaRPr>
          </a:p>
        </p:txBody>
      </p:sp>
      <p:sp>
        <p:nvSpPr>
          <p:cNvPr id="3174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96111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7070CC-1D00-4C70-8C14-67E322C1E8A1}"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42817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law recognizes that if your death will be considered service connected and your spouse will receive DIC, that you should be allowed to withdraw from SBP.  </a:t>
            </a:r>
          </a:p>
          <a:p>
            <a:pPr eaLnBrk="1" hangingPunct="1"/>
            <a:r>
              <a:rPr lang="en-US" altLang="en-US">
                <a:latin typeface="Arial" panose="020B0604020202020204" pitchFamily="34" charset="0"/>
              </a:rPr>
              <a:t>When this law was enacted, the big consideration was</a:t>
            </a:r>
            <a:r>
              <a:rPr lang="en-US" altLang="en-US" baseline="0">
                <a:latin typeface="Arial" panose="020B0604020202020204" pitchFamily="34" charset="0"/>
              </a:rPr>
              <a:t> that SBP was offset by DIC and therefore in some cases meant that the</a:t>
            </a:r>
            <a:r>
              <a:rPr lang="en-US" altLang="en-US">
                <a:latin typeface="Arial" panose="020B0604020202020204" pitchFamily="34" charset="0"/>
              </a:rPr>
              <a:t> DIC will exceed or almost exceed</a:t>
            </a:r>
            <a:r>
              <a:rPr lang="en-US" altLang="en-US" baseline="0">
                <a:latin typeface="Arial" panose="020B0604020202020204" pitchFamily="34" charset="0"/>
              </a:rPr>
              <a:t> </a:t>
            </a:r>
            <a:r>
              <a:rPr lang="en-US" altLang="en-US">
                <a:latin typeface="Arial" panose="020B0604020202020204" pitchFamily="34" charset="0"/>
              </a:rPr>
              <a:t>SBP.</a:t>
            </a:r>
            <a:r>
              <a:rPr lang="en-US" altLang="en-US" baseline="0">
                <a:latin typeface="Arial" panose="020B0604020202020204" pitchFamily="34" charset="0"/>
              </a:rPr>
              <a:t>  At the time </a:t>
            </a:r>
            <a:r>
              <a:rPr lang="en-US" altLang="en-US">
                <a:latin typeface="Arial" panose="020B0604020202020204" pitchFamily="34" charset="0"/>
              </a:rPr>
              <a:t>it may have been in your interest to withdraw from SBP and not have to pay the SBP premiums.  At your death your spouse will only receive the premiums you paid for spouse SBP.  However,</a:t>
            </a:r>
            <a:r>
              <a:rPr lang="en-US" altLang="en-US" baseline="0">
                <a:latin typeface="Arial" panose="020B0604020202020204" pitchFamily="34" charset="0"/>
              </a:rPr>
              <a:t> effective January 1, 2023 there will no longer be an offset of SBP and DIC and your spouse will receive SBP in full if participating in SBP.</a:t>
            </a:r>
            <a:endParaRPr lang="en-US" altLang="en-US">
              <a:latin typeface="Arial" panose="020B0604020202020204" pitchFamily="34" charset="0"/>
            </a:endParaRPr>
          </a:p>
          <a:p>
            <a:pPr eaLnBrk="1" hangingPunct="1"/>
            <a:endParaRPr lang="en-US" altLang="en-US">
              <a:latin typeface="Arial" panose="020B0604020202020204" pitchFamily="34" charset="0"/>
            </a:endParaRPr>
          </a:p>
          <a:p>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7070CC-1D00-4C70-8C14-67E322C1E8A1}"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2639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0214731-641B-9545-75CD-F6A19613CE10}"/>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5BF1E60A-3306-AD6D-81AC-2EB0241B15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E0A679A-7C25-E961-6A2C-7B9F56CD96DA}"/>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E500C4D0-A86D-8C9B-44CF-7CFEA717A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Servicing VA office will complete their portion of the DD Form 2891 and Retired Soldier can submit the completed a DD Form 2891 (Authorization For RSFPP and or SBP Costs Deductions) to DFAS to authorize VA to deduct your SBP premiums from your VA disability compensation and pay directly to the Defense Finance and Accounting Service or you can also pay SBP premiums by direct payment to the following address:  </a:t>
            </a:r>
          </a:p>
          <a:p>
            <a:pPr eaLnBrk="1" hangingPunct="1"/>
            <a:r>
              <a:rPr lang="en-US" altLang="en-US">
                <a:latin typeface="Arial" panose="020B0604020202020204" pitchFamily="34" charset="0"/>
              </a:rPr>
              <a:t>                      Defense Finance and Accounting Service </a:t>
            </a:r>
          </a:p>
          <a:p>
            <a:pPr eaLnBrk="1" hangingPunct="1"/>
            <a:r>
              <a:rPr lang="en-US" altLang="en-US">
                <a:latin typeface="Arial" panose="020B0604020202020204" pitchFamily="34" charset="0"/>
              </a:rPr>
              <a:t>                      DFAS-CL, SBP and RSFPP Remittance</a:t>
            </a:r>
          </a:p>
          <a:p>
            <a:pPr eaLnBrk="1" hangingPunct="1"/>
            <a:r>
              <a:rPr lang="en-US" altLang="en-US">
                <a:latin typeface="Arial" panose="020B0604020202020204" pitchFamily="34" charset="0"/>
              </a:rPr>
              <a:t>                      P.O. Box 979013</a:t>
            </a:r>
          </a:p>
          <a:p>
            <a:pPr eaLnBrk="1" hangingPunct="1"/>
            <a:r>
              <a:rPr lang="en-US" altLang="en-US">
                <a:latin typeface="Arial" panose="020B0604020202020204" pitchFamily="34" charset="0"/>
              </a:rPr>
              <a:t>                      St. Louis, MO 63197-9000</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cap="flat"/>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07961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For more information on RCSBP you can visit the following listed sites or contact the listed contacts.  These sites and contacts can also provide information on other retirement related issues.  </a:t>
            </a:r>
          </a:p>
        </p:txBody>
      </p:sp>
    </p:spTree>
    <p:extLst>
      <p:ext uri="{BB962C8B-B14F-4D97-AF65-F5344CB8AC3E}">
        <p14:creationId xmlns:p14="http://schemas.microsoft.com/office/powerpoint/2010/main" val="2685300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If your retired pay ending at your death will be a hardship to your family, you need to consider continuing a part of your retired pay for your survivors through SBP.</a:t>
            </a:r>
          </a:p>
        </p:txBody>
      </p:sp>
      <p:sp>
        <p:nvSpPr>
          <p:cNvPr id="1136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88847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5B007-EBF6-4382-BB6E-20D5B5D6BE43}" type="slidenum">
              <a:rPr lang="en-US" smtClean="0"/>
              <a:t>57</a:t>
            </a:fld>
            <a:endParaRPr lang="en-US"/>
          </a:p>
        </p:txBody>
      </p:sp>
    </p:spTree>
    <p:extLst>
      <p:ext uri="{BB962C8B-B14F-4D97-AF65-F5344CB8AC3E}">
        <p14:creationId xmlns:p14="http://schemas.microsoft.com/office/powerpoint/2010/main" val="68338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b="0" i="0" u="none" strike="noStrike" kern="1200" baseline="0">
                <a:solidFill>
                  <a:schemeClr val="tx1"/>
                </a:solidFill>
                <a:latin typeface="Times New Roman" pitchFamily="18" charset="0"/>
                <a:ea typeface="+mn-ea"/>
                <a:cs typeface="+mn-cs"/>
              </a:rPr>
              <a:t>OACT (Office of the Actuary) projects 67% of SBP spouses of FY 2023 retirees will outlive their retiree sponsors (excludes Death on Active Duty). Also, ignores dropping or adding coverage for divorces and remarriages.</a:t>
            </a:r>
          </a:p>
          <a:p>
            <a:pPr marL="171450" indent="-171450">
              <a:buFont typeface="Arial" panose="020B0604020202020204" pitchFamily="34" charset="0"/>
              <a:buChar char="•"/>
            </a:pPr>
            <a:endParaRPr lang="en-US" sz="1200" b="0" i="0" u="none" strike="noStrike" kern="1200" baseline="0">
              <a:solidFill>
                <a:schemeClr val="tx1"/>
              </a:solidFill>
              <a:latin typeface="Times New Roman" pitchFamily="18" charset="0"/>
              <a:ea typeface="+mn-ea"/>
              <a:cs typeface="+mn-cs"/>
            </a:endParaRPr>
          </a:p>
          <a:p>
            <a:pPr marL="342900" marR="0" lvl="0" indent="-34290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All Retirees: Average Retiree Age = 45. Life Expectancy = 36. Total Life Expectancy = 81</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Non‐Disabled Retirees: Average Retiree Age = 45. Life Expectancy = 38. Total Life Expectancy = 83</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Disabled Retirees: Average Retiree Age = 33. Life Expectancy = 44. Total Life Expectancy = 77</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Reserve Retirees: Average Retiree Age = 60. Life Expectancy = 24. Total Life Expectancy = 84</a:t>
            </a:r>
          </a:p>
          <a:p>
            <a:pPr marL="342900" marR="0" lvl="0" indent="-34290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Army Retirees: Average Retiree Age = 46. Life Expectancy = 35. Total Life Expectancy = 81</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Non‐Disabled Retirees: Average Retiree Age = 46. Life Expectancy = 37. Total Life Expectancy = 83</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Disabled Retirees: Average Retiree Age = 35. Life Expectancy = 42. Total Life Expectancy = 77</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Reserve Retirees: Average Retiree Age = 60. Life Expectancy = 24. Total Life Expectancy = 84</a:t>
            </a:r>
          </a:p>
          <a:p>
            <a:pPr marL="342900" marR="0" lvl="0" indent="-34290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Survivors</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Survivors (All DoD) Average Age at Member Retirement = 47. Life Expectancy = 40. Total Life Expectancy = 87</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Survivors (Army) Average Age at Member Retirement = 48. Life Expectancy = 39. Total Life Expectancy = 87</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Survivors (DoD from Active Duty) Average Age at Entitlement)= 75. Life Expectancy = 13. Total Life Expectancy = 88</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Survivors (Army from Active Duty) Average Age at Entitlement = 75. Life Expectancy = 13. Total Life Expectancy = 88</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Survivors (DoD from DOAD) Average Age at Entitlement = 37. Life Expectancy = 43. Total Life Expectancy = 80</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Survivors (Army from DOAD) Average Age at Entitlement = 36. Life Expectancy = 44. Total Life Expectancy = 80</a:t>
            </a:r>
          </a:p>
          <a:p>
            <a:pPr marL="342900" marR="0" lvl="0" indent="-342900">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In FY 2023, 82% of DoD retirees were male and 18% female.  Among Army retirees, 83% of retirees were male and 17% female</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Of those who elected SBP Spouse or Spouse &amp; Child coverage, 88% of all retirees were male and 12% female.  Among Army retirees, 89% were male and 11% female</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For all retired members who elected SBP spouse or spouse &amp; child, 67% of SBP spouses are projected to outlive their retired member sponsor.  Ignores dropping or adding coverage for divorces and remarriages</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For male retired members who elected SBP spouse or spouse &amp; child, 69% of SBP spouses are projected to outlive their retired member sponsor</a:t>
            </a:r>
          </a:p>
          <a:p>
            <a:pPr marL="742950" marR="0" lvl="1" indent="-285750">
              <a:spcBef>
                <a:spcPts val="0"/>
              </a:spcBef>
              <a:spcAft>
                <a:spcPts val="0"/>
              </a:spcAft>
              <a:buFont typeface="Arial" panose="020B0604020202020204" pitchFamily="34" charset="0"/>
              <a:buChar char="•"/>
              <a:tabLst>
                <a:tab pos="914400" algn="l"/>
              </a:tabLst>
            </a:pPr>
            <a:r>
              <a:rPr lang="en-US" sz="1100">
                <a:effectLst/>
                <a:latin typeface="Calibri" panose="020F0502020204030204" pitchFamily="34" charset="0"/>
                <a:ea typeface="MS PGothic" panose="020B0600070205080204" pitchFamily="34" charset="-128"/>
                <a:cs typeface="Times New Roman" panose="02020603050405020304" pitchFamily="18" charset="0"/>
              </a:rPr>
              <a:t>For female retired members who elected SBP spouse or spouse &amp; child, 47% of SBP spouses are projected to outlive their retired member sponsor</a:t>
            </a:r>
          </a:p>
          <a:p>
            <a:pPr marL="171450" indent="-171450">
              <a:buFont typeface="Arial" panose="020B0604020202020204" pitchFamily="34" charset="0"/>
              <a:buChar char="•"/>
            </a:pPr>
            <a:endParaRPr lang="en-US" sz="1200" b="0" i="0" u="none" strike="noStrike" kern="1200" baseline="0">
              <a:solidFill>
                <a:schemeClr val="tx1"/>
              </a:solidFill>
              <a:latin typeface="Times New Roman" pitchFamily="18" charset="0"/>
              <a:ea typeface="+mn-ea"/>
              <a:cs typeface="+mn-cs"/>
            </a:endParaRPr>
          </a:p>
        </p:txBody>
      </p:sp>
      <p:sp>
        <p:nvSpPr>
          <p:cNvPr id="409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4557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950948" y="4481963"/>
            <a:ext cx="5236704" cy="47999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SBP is the Plan Congress created in 1972 -- a better military survivor plan than the two forerunner military survivor plans -- the Uniformed Contingency Option Act (USCOA) of the ‘50’s, and the Retired Servicemen’s Family Protection Plan (RSFPP) of the ‘60’s.  Both of those plans, although good first efforts, were not very successful in providing Retired Soldiers a means of securing adequate income for their families.  In fact, only about 15% of military Retired Soldiers participated, mainly due to high cost.</a:t>
            </a:r>
          </a:p>
          <a:p>
            <a:pPr eaLnBrk="1" hangingPunct="1">
              <a:buFontTx/>
              <a:buChar char="•"/>
            </a:pPr>
            <a:r>
              <a:rPr lang="en-US" altLang="en-US">
                <a:latin typeface="Arial" panose="020B0604020202020204" pitchFamily="34" charset="0"/>
              </a:rPr>
              <a:t>  We remind you that all active duty military members are covered by SBP automatically at no cost.  The government bears the total cost of that coverage while you are on active duty.  Should you die on active duty in the line of duty, your retired pay entitlement is calculated as of that date, and the SBP annuity flows to your surviving spouse from that amount.   </a:t>
            </a:r>
          </a:p>
          <a:p>
            <a:pPr eaLnBrk="1" hangingPunct="1">
              <a:buFontTx/>
              <a:buChar char="•"/>
            </a:pPr>
            <a:r>
              <a:rPr lang="en-US" altLang="en-US">
                <a:latin typeface="Arial" panose="020B0604020202020204" pitchFamily="34" charset="0"/>
              </a:rPr>
              <a:t>  Your decision at retirement, then, is whether you wish to afford your family the same survivor benefits that were in place for you on your last active duty day.  If so, you begin to share SBP’s cost with the government by electing to receive reduced retired pay during your lifetime. </a:t>
            </a:r>
          </a:p>
          <a:p>
            <a:pPr eaLnBrk="1" hangingPunct="1">
              <a:buFontTx/>
              <a:buChar char="•"/>
            </a:pPr>
            <a:r>
              <a:rPr lang="en-US" altLang="en-US">
                <a:latin typeface="Arial" panose="020B0604020202020204" pitchFamily="34" charset="0"/>
              </a:rPr>
              <a:t>  Over eight out of ten retiring Soldiers elect SBP to protect their family’s financial Future.  </a:t>
            </a:r>
          </a:p>
          <a:p>
            <a:pPr eaLnBrk="1" hangingPunct="1"/>
            <a:r>
              <a:rPr lang="en-US" altLang="en-US">
                <a:latin typeface="Arial" panose="020B0604020202020204" pitchFamily="34" charset="0"/>
              </a:rPr>
              <a:t> </a:t>
            </a:r>
          </a:p>
        </p:txBody>
      </p:sp>
      <p:sp>
        <p:nvSpPr>
          <p:cNvPr id="358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6186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950948" y="4480348"/>
            <a:ext cx="5233459" cy="4565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are providing a portion (55%) of your retired pay to your designated eligible survivors.  We will discuss the base amount, SBP cost, and the annuity in upcoming slides.</a:t>
            </a:r>
          </a:p>
        </p:txBody>
      </p:sp>
      <p:sp>
        <p:nvSpPr>
          <p:cNvPr id="3789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5142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  Federal law requires that SBP elections be made prior to midnight of the last active duty day. What happens if the election is NOT made </a:t>
            </a:r>
            <a:r>
              <a:rPr lang="en-US" altLang="en-US" u="sng">
                <a:latin typeface="Arial" panose="020B0604020202020204" pitchFamily="34" charset="0"/>
              </a:rPr>
              <a:t>before</a:t>
            </a:r>
            <a:r>
              <a:rPr lang="en-US" altLang="en-US">
                <a:latin typeface="Arial" panose="020B0604020202020204" pitchFamily="34" charset="0"/>
              </a:rPr>
              <a:t> retirement?  Federal law directs the Finance Center to default the election to full spouse coverage.  If that happens, the election can be changed only if the Soldier proves that the government erred in the election process.  Is this a bureaucracy run amok?  No, it is a safeguard which protects a spouse’s expected benefit.</a:t>
            </a:r>
          </a:p>
          <a:p>
            <a:pPr eaLnBrk="1" hangingPunct="1">
              <a:buFontTx/>
              <a:buChar char="•"/>
            </a:pPr>
            <a:r>
              <a:rPr lang="en-US" altLang="en-US">
                <a:solidFill>
                  <a:srgbClr val="002060"/>
                </a:solidFill>
                <a:latin typeface="Arial" panose="020B0604020202020204" pitchFamily="34" charset="0"/>
              </a:rPr>
              <a:t> For non-regular retirement, only Reserve</a:t>
            </a:r>
            <a:r>
              <a:rPr lang="en-US" altLang="en-US" baseline="0">
                <a:solidFill>
                  <a:srgbClr val="002060"/>
                </a:solidFill>
                <a:latin typeface="Arial" panose="020B0604020202020204" pitchFamily="34" charset="0"/>
              </a:rPr>
              <a:t> Soldiers</a:t>
            </a:r>
            <a:r>
              <a:rPr lang="en-US" altLang="en-US">
                <a:solidFill>
                  <a:srgbClr val="002060"/>
                </a:solidFill>
                <a:latin typeface="Arial" panose="020B0604020202020204" pitchFamily="34" charset="0"/>
              </a:rPr>
              <a:t> who elected RCSBP election Option A, (Decline until non-regular retirement).  For Reserve Soldiers who elected Option B or Option C,  the RCSBP election becomes the SBP election and they will not make a new election.</a:t>
            </a:r>
          </a:p>
          <a:p>
            <a:pPr eaLnBrk="1" hangingPunct="1">
              <a:buFontTx/>
              <a:buChar char="•"/>
            </a:pPr>
            <a:r>
              <a:rPr lang="en-US" altLang="en-US">
                <a:solidFill>
                  <a:srgbClr val="002060"/>
                </a:solidFill>
                <a:latin typeface="Arial" panose="020B0604020202020204" pitchFamily="34" charset="0"/>
              </a:rPr>
              <a:t>  SBP is paid-up after making 360 payments AND reaching at least age 70.</a:t>
            </a:r>
          </a:p>
          <a:p>
            <a:pPr eaLnBrk="1" hangingPunct="1">
              <a:buFontTx/>
              <a:buChar char="•"/>
            </a:pPr>
            <a:r>
              <a:rPr lang="en-US" altLang="en-US">
                <a:solidFill>
                  <a:srgbClr val="002060"/>
                </a:solidFill>
                <a:latin typeface="Arial" panose="020B0604020202020204" pitchFamily="34" charset="0"/>
              </a:rPr>
              <a:t>  Changes in dependents after making SBP election but before retirement may require new election.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
        <p:nvSpPr>
          <p:cNvPr id="3993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05624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a:p>
        </p:txBody>
      </p:sp>
      <p:pic>
        <p:nvPicPr>
          <p:cNvPr id="13" name="Picture 12" descr="A group of people in military uniforms holding flags&#10;&#10;Description automatically generated with medium confidence">
            <a:extLst>
              <a:ext uri="{FF2B5EF4-FFF2-40B4-BE49-F238E27FC236}">
                <a16:creationId xmlns:a16="http://schemas.microsoft.com/office/drawing/2014/main" id="{E981E3BE-85A7-D2D3-1CB0-F2E54113A4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25924"/>
            <a:ext cx="3384550" cy="2115343"/>
          </a:xfrm>
          <a:prstGeom prst="rect">
            <a:avLst/>
          </a:prstGeom>
        </p:spPr>
      </p:pic>
      <p:pic>
        <p:nvPicPr>
          <p:cNvPr id="9" name="Picture 8" descr="A group of men in uniform&#10;&#10;Description automatically generated with low confidence">
            <a:extLst>
              <a:ext uri="{FF2B5EF4-FFF2-40B4-BE49-F238E27FC236}">
                <a16:creationId xmlns:a16="http://schemas.microsoft.com/office/drawing/2014/main" id="{7799BEFC-7995-FEAA-3786-F5DE16BDBD1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59447" y="4425925"/>
            <a:ext cx="3384553" cy="2115346"/>
          </a:xfrm>
          <a:prstGeom prst="rect">
            <a:avLst/>
          </a:prstGeom>
        </p:spPr>
      </p:pic>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sp>
        <p:nvSpPr>
          <p:cNvPr id="5" name="Holder 2">
            <a:extLst>
              <a:ext uri="{FF2B5EF4-FFF2-40B4-BE49-F238E27FC236}">
                <a16:creationId xmlns:a16="http://schemas.microsoft.com/office/drawing/2014/main" id="{ADC0BE73-648B-22E4-8EDC-3E060C1F9926}"/>
              </a:ext>
            </a:extLst>
          </p:cNvPr>
          <p:cNvSpPr txBox="1">
            <a:spLocks/>
          </p:cNvSpPr>
          <p:nvPr userDrawn="1"/>
        </p:nvSpPr>
        <p:spPr>
          <a:xfrm>
            <a:off x="3376613" y="6655697"/>
            <a:ext cx="2390775" cy="154660"/>
          </a:xfrm>
          <a:prstGeom prst="rect">
            <a:avLst/>
          </a:prstGeom>
          <a:noFill/>
        </p:spPr>
        <p:txBody>
          <a:bodyPr lIns="0" tIns="0" rIns="0" bIns="0" anchor="ctr"/>
          <a:lstStyle>
            <a:defPPr>
              <a:defRPr lang="en-US"/>
            </a:defPPr>
            <a:lvl1pPr marL="0" algn="l" defTabSz="914400" rtl="0" eaLnBrk="1" latinLnBrk="0" hangingPunct="1">
              <a:defRPr sz="1000" b="1" i="0" kern="1200">
                <a:solidFill>
                  <a:srgbClr val="00B05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050"/>
                </a:solidFill>
                <a:effectLst/>
                <a:uLnTx/>
                <a:uFillTx/>
                <a:latin typeface="Arial"/>
                <a:ea typeface="+mn-ea"/>
                <a:cs typeface="Arial"/>
              </a:rPr>
              <a:t>Unclassified</a:t>
            </a:r>
          </a:p>
        </p:txBody>
      </p:sp>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a:latin typeface=" Arial"/>
              </a:rPr>
              <a:t>HEADQUARTERS DEPARTMENT OF THE ARMY</a:t>
            </a:r>
            <a:br>
              <a:rPr lang="en-US" sz="2400" b="1">
                <a:latin typeface=" Arial"/>
              </a:rPr>
            </a:br>
            <a:r>
              <a:rPr lang="en-US" sz="2400" b="1">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5510"/>
            <a:ext cx="9143999" cy="271367"/>
          </a:xfrm>
        </p:spPr>
        <p:txBody>
          <a:bodyPr>
            <a:noAutofit/>
          </a:bodyPr>
          <a:lstStyle>
            <a:lvl1pPr marL="0" indent="0" algn="ctr">
              <a:buNone/>
              <a:defRPr sz="1400" b="1">
                <a:latin typeface=" Arial"/>
              </a:defRPr>
            </a:lvl1pPr>
          </a:lstStyle>
          <a:p>
            <a:pPr lvl="0"/>
            <a:r>
              <a:rPr lang="en-US" sz="1600">
                <a:latin typeface=" Arial"/>
              </a:rPr>
              <a:t>Click to add date</a:t>
            </a:r>
            <a:endParaRPr lang="en-US"/>
          </a:p>
        </p:txBody>
      </p:sp>
    </p:spTree>
    <p:extLst>
      <p:ext uri="{BB962C8B-B14F-4D97-AF65-F5344CB8AC3E}">
        <p14:creationId xmlns:p14="http://schemas.microsoft.com/office/powerpoint/2010/main" val="27277650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009DB-8E50-4E57-A048-87691CA18767}"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3390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8009DB-8E50-4E57-A048-87691CA18767}"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44627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009DB-8E50-4E57-A048-87691CA18767}"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0820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8009DB-8E50-4E57-A048-87691CA18767}"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97521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8009DB-8E50-4E57-A048-87691CA18767}"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48347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009DB-8E50-4E57-A048-87691CA18767}"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22955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8009DB-8E50-4E57-A048-87691CA18767}"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84511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8009DB-8E50-4E57-A048-87691CA18767}"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03935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009DB-8E50-4E57-A048-87691CA18767}"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55571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009DB-8E50-4E57-A048-87691CA18767}"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078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a:p>
        </p:txBody>
      </p:sp>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sp>
        <p:nvSpPr>
          <p:cNvPr id="5" name="Holder 2">
            <a:extLst>
              <a:ext uri="{FF2B5EF4-FFF2-40B4-BE49-F238E27FC236}">
                <a16:creationId xmlns:a16="http://schemas.microsoft.com/office/drawing/2014/main" id="{ADC0BE73-648B-22E4-8EDC-3E060C1F9926}"/>
              </a:ext>
            </a:extLst>
          </p:cNvPr>
          <p:cNvSpPr txBox="1">
            <a:spLocks/>
          </p:cNvSpPr>
          <p:nvPr userDrawn="1"/>
        </p:nvSpPr>
        <p:spPr>
          <a:xfrm>
            <a:off x="3376613" y="6655697"/>
            <a:ext cx="2390775" cy="154660"/>
          </a:xfrm>
          <a:prstGeom prst="rect">
            <a:avLst/>
          </a:prstGeom>
          <a:noFill/>
        </p:spPr>
        <p:txBody>
          <a:bodyPr lIns="0" tIns="0" rIns="0" bIns="0" anchor="ctr"/>
          <a:lstStyle>
            <a:defPPr>
              <a:defRPr lang="en-US"/>
            </a:defPPr>
            <a:lvl1pPr marL="0" algn="l" defTabSz="914400" rtl="0" eaLnBrk="1" latinLnBrk="0" hangingPunct="1">
              <a:defRPr sz="1000" b="1" i="0" kern="1200">
                <a:solidFill>
                  <a:srgbClr val="00B05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050"/>
                </a:solidFill>
                <a:effectLst/>
                <a:uLnTx/>
                <a:uFillTx/>
                <a:latin typeface="Arial"/>
                <a:ea typeface="+mn-ea"/>
                <a:cs typeface="Arial"/>
              </a:rPr>
              <a:t>Unclassified</a:t>
            </a:r>
          </a:p>
        </p:txBody>
      </p:sp>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a:latin typeface=" Arial"/>
              </a:rPr>
              <a:t>HEADQUARTERS DEPARTMENT OF THE ARMY</a:t>
            </a:r>
            <a:br>
              <a:rPr lang="en-US" sz="2400" b="1">
                <a:latin typeface=" Arial"/>
              </a:rPr>
            </a:br>
            <a:r>
              <a:rPr lang="en-US" sz="2400" b="1">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5510"/>
            <a:ext cx="9143999" cy="271367"/>
          </a:xfrm>
        </p:spPr>
        <p:txBody>
          <a:bodyPr>
            <a:noAutofit/>
          </a:bodyPr>
          <a:lstStyle>
            <a:lvl1pPr marL="0" indent="0" algn="ctr">
              <a:buNone/>
              <a:defRPr sz="1400" b="1">
                <a:latin typeface=" Arial"/>
              </a:defRPr>
            </a:lvl1pPr>
          </a:lstStyle>
          <a:p>
            <a:pPr lvl="0"/>
            <a:r>
              <a:rPr lang="en-US" sz="1600">
                <a:latin typeface=" Arial"/>
              </a:rPr>
              <a:t>Click to add date</a:t>
            </a:r>
            <a:endParaRPr lang="en-US"/>
          </a:p>
        </p:txBody>
      </p:sp>
    </p:spTree>
    <p:extLst>
      <p:ext uri="{BB962C8B-B14F-4D97-AF65-F5344CB8AC3E}">
        <p14:creationId xmlns:p14="http://schemas.microsoft.com/office/powerpoint/2010/main" val="32239414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21F20"/>
        </a:solidFill>
        <a:effectLst/>
      </p:bgPr>
    </p:bg>
    <p:spTree>
      <p:nvGrpSpPr>
        <p:cNvPr id="1" name=""/>
        <p:cNvGrpSpPr/>
        <p:nvPr/>
      </p:nvGrpSpPr>
      <p:grpSpPr>
        <a:xfrm>
          <a:off x="0" y="0"/>
          <a:ext cx="0" cy="0"/>
          <a:chOff x="0" y="0"/>
          <a:chExt cx="0" cy="0"/>
        </a:xfrm>
      </p:grpSpPr>
      <p:pic>
        <p:nvPicPr>
          <p:cNvPr id="13" name="U.S. Army" descr="U.S. Army">
            <a:extLst>
              <a:ext uri="{FF2B5EF4-FFF2-40B4-BE49-F238E27FC236}">
                <a16:creationId xmlns:a16="http://schemas.microsoft.com/office/drawing/2014/main" id="{FDD089FB-02CF-8FAE-2635-F673EE50F0F8}"/>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132767963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41124F8A-8778-6EC1-1E85-268777D527F4}"/>
              </a:ext>
            </a:extLst>
          </p:cNvPr>
          <p:cNvPicPr>
            <a:picLocks noChangeAspect="1"/>
          </p:cNvPicPr>
          <p:nvPr userDrawn="1"/>
        </p:nvPicPr>
        <p:blipFill>
          <a:blip r:embed="rId2"/>
          <a:stretch>
            <a:fillRect/>
          </a:stretch>
        </p:blipFill>
        <p:spPr bwMode="black">
          <a:xfrm>
            <a:off x="109855" y="112631"/>
            <a:ext cx="3246120" cy="1225808"/>
          </a:xfrm>
          <a:prstGeom prst="rect">
            <a:avLst/>
          </a:prstGeom>
          <a:noFill/>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643483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U.S. Army" descr="U.S. Army">
            <a:extLst>
              <a:ext uri="{FF2B5EF4-FFF2-40B4-BE49-F238E27FC236}">
                <a16:creationId xmlns:a16="http://schemas.microsoft.com/office/drawing/2014/main" id="{FDD089FB-02CF-8FAE-2635-F673EE50F0F8}"/>
              </a:ext>
            </a:extLst>
          </p:cNvPr>
          <p:cNvPicPr>
            <a:picLocks noChangeAspect="1"/>
          </p:cNvPicPr>
          <p:nvPr userDrawn="1"/>
        </p:nvPicPr>
        <p:blipFill>
          <a:blip r:embed="rId3"/>
          <a:stretch>
            <a:fillRect/>
          </a:stretch>
        </p:blipFill>
        <p:spPr bwMode="black">
          <a:xfrm>
            <a:off x="109855" y="112631"/>
            <a:ext cx="3246120" cy="1225808"/>
          </a:xfrm>
          <a:prstGeom prst="rect">
            <a:avLst/>
          </a:prstGeom>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306468021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E5D56B62-90C9-FA99-972E-FA36EAB7F3CB}"/>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9" name="Picture Placeholder 1">
            <a:extLst>
              <a:ext uri="{FF2B5EF4-FFF2-40B4-BE49-F238E27FC236}">
                <a16:creationId xmlns:a16="http://schemas.microsoft.com/office/drawing/2014/main" id="{4A9F1900-D50A-3E37-603B-96A15A7F5800}"/>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a:t>[Insignia]</a:t>
            </a:r>
          </a:p>
        </p:txBody>
      </p:sp>
      <p:sp>
        <p:nvSpPr>
          <p:cNvPr id="14" name="Text Placeholder 2">
            <a:extLst>
              <a:ext uri="{FF2B5EF4-FFF2-40B4-BE49-F238E27FC236}">
                <a16:creationId xmlns:a16="http://schemas.microsoft.com/office/drawing/2014/main" id="{AE49E8EB-2B77-E1E5-5A19-2D65C74AEED9}"/>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35366415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F8157770-18CE-21A2-A4BB-8319D0B22D52}"/>
              </a:ext>
            </a:extLst>
          </p:cNvPr>
          <p:cNvPicPr>
            <a:picLocks noChangeAspect="1"/>
          </p:cNvPicPr>
          <p:nvPr userDrawn="1"/>
        </p:nvPicPr>
        <p:blipFill>
          <a:blip r:embed="rId2"/>
          <a:stretch>
            <a:fillRect/>
          </a:stretch>
        </p:blipFill>
        <p:spPr bwMode="black">
          <a:xfrm>
            <a:off x="109855" y="112631"/>
            <a:ext cx="3246120" cy="1225808"/>
          </a:xfrm>
          <a:prstGeom prst="rect">
            <a:avLst/>
          </a:prstGeom>
          <a:noFill/>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AE35AAB2-FA15-2F55-A163-9EC121733B03}"/>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a:t>[Insignia]</a:t>
            </a:r>
          </a:p>
        </p:txBody>
      </p:sp>
      <p:sp>
        <p:nvSpPr>
          <p:cNvPr id="9" name="Text Placeholder 2">
            <a:extLst>
              <a:ext uri="{FF2B5EF4-FFF2-40B4-BE49-F238E27FC236}">
                <a16:creationId xmlns:a16="http://schemas.microsoft.com/office/drawing/2014/main" id="{9074A305-D2F3-922C-9677-49EB48AA1C08}"/>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36528611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E5D56B62-90C9-FA99-972E-FA36EAB7F3CB}"/>
              </a:ext>
            </a:extLst>
          </p:cNvPr>
          <p:cNvPicPr>
            <a:picLocks noChangeAspect="1"/>
          </p:cNvPicPr>
          <p:nvPr userDrawn="1"/>
        </p:nvPicPr>
        <p:blipFill>
          <a:blip r:embed="rId3"/>
          <a:stretch>
            <a:fillRect/>
          </a:stretch>
        </p:blipFill>
        <p:spPr bwMode="black">
          <a:xfrm>
            <a:off x="109855" y="112631"/>
            <a:ext cx="3246120" cy="1225808"/>
          </a:xfrm>
          <a:prstGeom prst="rect">
            <a:avLst/>
          </a:prstGeom>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7CC63249-8D22-FE1A-A032-D0C032E1434F}"/>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a:t>[Insignia]</a:t>
            </a:r>
          </a:p>
        </p:txBody>
      </p:sp>
      <p:sp>
        <p:nvSpPr>
          <p:cNvPr id="9" name="Text Placeholder 2">
            <a:extLst>
              <a:ext uri="{FF2B5EF4-FFF2-40B4-BE49-F238E27FC236}">
                <a16:creationId xmlns:a16="http://schemas.microsoft.com/office/drawing/2014/main" id="{9BD1432C-51BE-3727-CA04-F097BC787B04}"/>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spTree>
    <p:extLst>
      <p:ext uri="{BB962C8B-B14F-4D97-AF65-F5344CB8AC3E}">
        <p14:creationId xmlns:p14="http://schemas.microsoft.com/office/powerpoint/2010/main" val="66952934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411479" y="1600198"/>
            <a:ext cx="617347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53790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411479" y="1600198"/>
            <a:ext cx="6173471" cy="4572000"/>
          </a:xfrm>
        </p:spPr>
        <p:txBody>
          <a:bodyPr/>
          <a:lstStyle>
            <a:lvl1pPr marL="365760" indent="-365760">
              <a:buFont typeface="+mj-lt"/>
              <a:buAutoNum type="arabicPeriod"/>
              <a:defRPr b="1"/>
            </a:lvl1pPr>
            <a:lvl2pPr marL="365760" indent="0">
              <a:spcBef>
                <a:spcPts val="0"/>
              </a:spcBef>
              <a:buFontTx/>
              <a:buNone/>
              <a:defRPr/>
            </a:lvl2pPr>
            <a:lvl3pPr marL="548640">
              <a:defRPr/>
            </a:lvl3pPr>
            <a:lvl4pPr marL="731520">
              <a:defRPr/>
            </a:lvl4pPr>
            <a:lvl5pPr marL="914400">
              <a:defRPr/>
            </a:lvl5pPr>
            <a:lvl6pPr marL="1097280">
              <a:defRPr/>
            </a:lvl6pPr>
            <a:lvl7pPr marL="1280160">
              <a:defRPr/>
            </a:lvl7pPr>
            <a:lvl8pPr marL="1463040">
              <a:defRPr/>
            </a:lvl8pPr>
            <a:lvl9pPr marL="16459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12508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915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22450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13ED7-122D-D0BC-7C53-E1C615A94F8B}"/>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78124"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144767"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96795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a:p>
        </p:txBody>
      </p:sp>
      <p:pic>
        <p:nvPicPr>
          <p:cNvPr id="13" name="Picture 12" descr="A group of people in military uniforms holding flags&#10;&#10;Description automatically generated with medium confidence">
            <a:extLst>
              <a:ext uri="{FF2B5EF4-FFF2-40B4-BE49-F238E27FC236}">
                <a16:creationId xmlns:a16="http://schemas.microsoft.com/office/drawing/2014/main" id="{E981E3BE-85A7-D2D3-1CB0-F2E54113A4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25924"/>
            <a:ext cx="3384550" cy="2115343"/>
          </a:xfrm>
          <a:prstGeom prst="rect">
            <a:avLst/>
          </a:prstGeom>
        </p:spPr>
      </p:pic>
      <p:pic>
        <p:nvPicPr>
          <p:cNvPr id="9" name="Picture 8" descr="A group of men in uniform&#10;&#10;Description automatically generated with low confidence">
            <a:extLst>
              <a:ext uri="{FF2B5EF4-FFF2-40B4-BE49-F238E27FC236}">
                <a16:creationId xmlns:a16="http://schemas.microsoft.com/office/drawing/2014/main" id="{7799BEFC-7995-FEAA-3786-F5DE16BDBD1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59447" y="4425925"/>
            <a:ext cx="3384553" cy="2115346"/>
          </a:xfrm>
          <a:prstGeom prst="rect">
            <a:avLst/>
          </a:prstGeom>
        </p:spPr>
      </p:pic>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a:latin typeface=" Arial"/>
              </a:rPr>
              <a:t>HEADQUARTERS DEPARTMENT OF THE ARMY</a:t>
            </a:r>
            <a:br>
              <a:rPr lang="en-US" sz="2400" b="1">
                <a:latin typeface=" Arial"/>
              </a:rPr>
            </a:br>
            <a:r>
              <a:rPr lang="en-US" sz="2400" b="1">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9854"/>
            <a:ext cx="9143999" cy="316902"/>
          </a:xfrm>
        </p:spPr>
        <p:txBody>
          <a:bodyPr>
            <a:normAutofit/>
          </a:bodyPr>
          <a:lstStyle>
            <a:lvl1pPr marL="0" indent="0" algn="ctr">
              <a:buNone/>
              <a:defRPr sz="1400" b="1">
                <a:latin typeface=" Arial"/>
              </a:defRPr>
            </a:lvl1pPr>
          </a:lstStyle>
          <a:p>
            <a:pPr lvl="0"/>
            <a:r>
              <a:rPr lang="en-US" sz="1600">
                <a:latin typeface=" Arial"/>
              </a:rPr>
              <a:t>Click to add date</a:t>
            </a:r>
            <a:endParaRPr lang="en-US"/>
          </a:p>
        </p:txBody>
      </p:sp>
    </p:spTree>
    <p:extLst>
      <p:ext uri="{BB962C8B-B14F-4D97-AF65-F5344CB8AC3E}">
        <p14:creationId xmlns:p14="http://schemas.microsoft.com/office/powerpoint/2010/main" val="7184746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8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032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23502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2FDCDCBF-BE41-ACC6-2307-F24F0B601969}"/>
              </a:ext>
            </a:extLst>
          </p:cNvPr>
          <p:cNvSpPr>
            <a:spLocks noGrp="1" noChangeAspect="1"/>
          </p:cNvSpPr>
          <p:nvPr>
            <p:ph type="pic" sz="quarter" idx="12" hasCustomPrompt="1"/>
          </p:nvPr>
        </p:nvSpPr>
        <p:spPr>
          <a:xfrm>
            <a:off x="411480" y="1600200"/>
            <a:ext cx="557784" cy="557784"/>
          </a:xfrm>
        </p:spPr>
        <p:txBody>
          <a:bodyPr anchor="ctr" anchorCtr="0"/>
          <a:lstStyle>
            <a:lvl1pPr marL="0" indent="0" algn="ctr">
              <a:buFontTx/>
              <a:buNone/>
              <a:defRPr sz="800"/>
            </a:lvl1pPr>
          </a:lstStyle>
          <a:p>
            <a:r>
              <a:rPr lang="en-US"/>
              <a:t>[Icon]</a:t>
            </a:r>
          </a:p>
        </p:txBody>
      </p:sp>
      <p:sp>
        <p:nvSpPr>
          <p:cNvPr id="3" name="Content Placeholder 3"/>
          <p:cNvSpPr>
            <a:spLocks noGrp="1"/>
          </p:cNvSpPr>
          <p:nvPr>
            <p:ph sz="half" idx="1"/>
          </p:nvPr>
        </p:nvSpPr>
        <p:spPr>
          <a:xfrm>
            <a:off x="41148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a:extLst>
              <a:ext uri="{FF2B5EF4-FFF2-40B4-BE49-F238E27FC236}">
                <a16:creationId xmlns:a16="http://schemas.microsoft.com/office/drawing/2014/main" id="{C7652FE0-2E63-C05D-5D80-EE5429B0A7EE}"/>
              </a:ext>
            </a:extLst>
          </p:cNvPr>
          <p:cNvSpPr>
            <a:spLocks noGrp="1" noChangeAspect="1"/>
          </p:cNvSpPr>
          <p:nvPr>
            <p:ph type="pic" sz="quarter" idx="13" hasCustomPrompt="1"/>
          </p:nvPr>
        </p:nvSpPr>
        <p:spPr>
          <a:xfrm>
            <a:off x="2560320" y="1600200"/>
            <a:ext cx="557784" cy="557784"/>
          </a:xfrm>
        </p:spPr>
        <p:txBody>
          <a:bodyPr anchor="ctr" anchorCtr="0"/>
          <a:lstStyle>
            <a:lvl1pPr marL="0" indent="0" algn="ctr">
              <a:buFontTx/>
              <a:buNone/>
              <a:defRPr sz="800"/>
            </a:lvl1pPr>
          </a:lstStyle>
          <a:p>
            <a:r>
              <a:rPr lang="en-US"/>
              <a:t>[Icon]</a:t>
            </a:r>
          </a:p>
        </p:txBody>
      </p:sp>
      <p:sp>
        <p:nvSpPr>
          <p:cNvPr id="4" name="Content Placeholder 5"/>
          <p:cNvSpPr>
            <a:spLocks noGrp="1"/>
          </p:cNvSpPr>
          <p:nvPr>
            <p:ph sz="half" idx="2"/>
          </p:nvPr>
        </p:nvSpPr>
        <p:spPr>
          <a:xfrm>
            <a:off x="256032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B76F3E0A-3A89-0179-6808-7B86658B2939}"/>
              </a:ext>
            </a:extLst>
          </p:cNvPr>
          <p:cNvSpPr>
            <a:spLocks noGrp="1" noChangeAspect="1"/>
          </p:cNvSpPr>
          <p:nvPr>
            <p:ph type="pic" sz="quarter" idx="14" hasCustomPrompt="1"/>
          </p:nvPr>
        </p:nvSpPr>
        <p:spPr>
          <a:xfrm>
            <a:off x="4709160" y="1600200"/>
            <a:ext cx="557784" cy="557784"/>
          </a:xfrm>
        </p:spPr>
        <p:txBody>
          <a:bodyPr anchor="ctr" anchorCtr="0"/>
          <a:lstStyle>
            <a:lvl1pPr marL="0" indent="0" algn="ctr">
              <a:buFontTx/>
              <a:buNone/>
              <a:defRPr sz="800"/>
            </a:lvl1pPr>
          </a:lstStyle>
          <a:p>
            <a:r>
              <a:rPr lang="en-US"/>
              <a:t>[Icon]</a:t>
            </a:r>
          </a:p>
        </p:txBody>
      </p:sp>
      <p:sp>
        <p:nvSpPr>
          <p:cNvPr id="6" name="Content Placeholder 7">
            <a:extLst>
              <a:ext uri="{FF2B5EF4-FFF2-40B4-BE49-F238E27FC236}">
                <a16:creationId xmlns:a16="http://schemas.microsoft.com/office/drawing/2014/main" id="{617618FB-CD21-AF4A-B264-6355E9BD7981}"/>
              </a:ext>
            </a:extLst>
          </p:cNvPr>
          <p:cNvSpPr>
            <a:spLocks noGrp="1"/>
          </p:cNvSpPr>
          <p:nvPr>
            <p:ph sz="half" idx="10"/>
          </p:nvPr>
        </p:nvSpPr>
        <p:spPr>
          <a:xfrm>
            <a:off x="470916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8">
            <a:extLst>
              <a:ext uri="{FF2B5EF4-FFF2-40B4-BE49-F238E27FC236}">
                <a16:creationId xmlns:a16="http://schemas.microsoft.com/office/drawing/2014/main" id="{83E5AF74-1A89-50D1-F570-2D5345102584}"/>
              </a:ext>
            </a:extLst>
          </p:cNvPr>
          <p:cNvSpPr>
            <a:spLocks noGrp="1" noChangeAspect="1"/>
          </p:cNvSpPr>
          <p:nvPr>
            <p:ph type="pic" sz="quarter" idx="15" hasCustomPrompt="1"/>
          </p:nvPr>
        </p:nvSpPr>
        <p:spPr>
          <a:xfrm>
            <a:off x="6858000" y="1600200"/>
            <a:ext cx="557784" cy="557784"/>
          </a:xfrm>
        </p:spPr>
        <p:txBody>
          <a:bodyPr anchor="ctr" anchorCtr="0"/>
          <a:lstStyle>
            <a:lvl1pPr marL="0" indent="0" algn="ctr">
              <a:buFontTx/>
              <a:buNone/>
              <a:defRPr sz="800"/>
            </a:lvl1pPr>
          </a:lstStyle>
          <a:p>
            <a:r>
              <a:rPr lang="en-US"/>
              <a:t>[Icon]</a:t>
            </a:r>
          </a:p>
        </p:txBody>
      </p:sp>
      <p:sp>
        <p:nvSpPr>
          <p:cNvPr id="5" name="Content Placeholder 9">
            <a:extLst>
              <a:ext uri="{FF2B5EF4-FFF2-40B4-BE49-F238E27FC236}">
                <a16:creationId xmlns:a16="http://schemas.microsoft.com/office/drawing/2014/main" id="{873DCC96-E62A-5505-4F1E-4A80C8498209}"/>
              </a:ext>
            </a:extLst>
          </p:cNvPr>
          <p:cNvSpPr>
            <a:spLocks noGrp="1"/>
          </p:cNvSpPr>
          <p:nvPr>
            <p:ph sz="half" idx="11"/>
          </p:nvPr>
        </p:nvSpPr>
        <p:spPr>
          <a:xfrm>
            <a:off x="685800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04655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Numbers">
    <p:bg>
      <p:bgPr>
        <a:solidFill>
          <a:srgbClr val="221F20"/>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C21BF-3440-8CAE-0A59-466346C7713E}"/>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4221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Numbers -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FD270-DB0B-36F0-B138-75209607ED74}"/>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36563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 Numbers">
    <p:bg>
      <p:bgPr>
        <a:solidFill>
          <a:srgbClr val="221F20"/>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EEBA188-82A1-2FC4-842F-8120003B65B0}"/>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354434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Numbers - Whi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3F0940-E33E-9D7F-C52B-16CFD0545B23}"/>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206713"/>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6173470" cy="914400"/>
          </a:xfrm>
        </p:spPr>
        <p:txBody>
          <a:bodyPr/>
          <a:lstStyle/>
          <a:p>
            <a:r>
              <a:rPr lang="en-US"/>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411480" y="1600200"/>
            <a:ext cx="8321040" cy="4572000"/>
          </a:xfrm>
        </p:spPr>
        <p:txBody>
          <a:bodyPr numCol="2"/>
          <a:lstStyle>
            <a:lvl1pPr marL="0" indent="0">
              <a:spcBef>
                <a:spcPts val="1000"/>
              </a:spcBef>
              <a:buFontTx/>
              <a:buNone/>
              <a:defRPr sz="1000"/>
            </a:lvl1pPr>
            <a:lvl2pPr marL="137160" indent="-137160">
              <a:spcBef>
                <a:spcPts val="1000"/>
              </a:spcBef>
              <a:buFont typeface="Arial" panose="020B0604020202020204" pitchFamily="34" charset="0"/>
              <a:buChar char="▪"/>
              <a:defRPr sz="1000"/>
            </a:lvl2pPr>
            <a:lvl3pPr marL="274320" indent="-137160">
              <a:defRPr sz="1000"/>
            </a:lvl3pPr>
            <a:lvl4pPr marL="411480" indent="-137160">
              <a:defRPr sz="1000"/>
            </a:lvl4pPr>
            <a:lvl5pPr marL="548640" indent="-137160">
              <a:defRPr sz="1000"/>
            </a:lvl5pPr>
            <a:lvl6pPr marL="685800" indent="-137160">
              <a:defRPr sz="1000"/>
            </a:lvl6pPr>
            <a:lvl7pPr marL="822960" indent="-137160">
              <a:defRPr sz="1000"/>
            </a:lvl7pPr>
            <a:lvl8pPr marL="960120" indent="-137160">
              <a:defRPr sz="1000"/>
            </a:lvl8pPr>
            <a:lvl9pPr marL="1097280" indent="-137160">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08186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0F3CE13-290E-12C4-BDCA-17CB5BAFF747}"/>
              </a:ext>
            </a:extLst>
          </p:cNvPr>
          <p:cNvSpPr>
            <a:spLocks noGrp="1"/>
          </p:cNvSpPr>
          <p:nvPr>
            <p:ph type="pic" sz="quarter" idx="10"/>
          </p:nvPr>
        </p:nvSpPr>
        <p:spPr>
          <a:xfrm>
            <a:off x="0" y="0"/>
            <a:ext cx="9144000" cy="6858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4" name="Title 2">
            <a:extLst>
              <a:ext uri="{FF2B5EF4-FFF2-40B4-BE49-F238E27FC236}">
                <a16:creationId xmlns:a16="http://schemas.microsoft.com/office/drawing/2014/main" id="{0AF67DC4-909F-6BF0-DB86-8675E25715AB}"/>
              </a:ext>
            </a:extLst>
          </p:cNvPr>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299059132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Imag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411481"/>
            <a:ext cx="4023360" cy="914400"/>
          </a:xfrm>
        </p:spPr>
        <p:txBody>
          <a:bodyPr/>
          <a:lstStyle>
            <a:lvl1pPr>
              <a:defRPr sz="2800" b="1" cap="none" baseline="0"/>
            </a:lvl1pPr>
          </a:lstStyle>
          <a:p>
            <a:r>
              <a:rPr lang="en-US"/>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3">
            <a:extLst>
              <a:ext uri="{FF2B5EF4-FFF2-40B4-BE49-F238E27FC236}">
                <a16:creationId xmlns:a16="http://schemas.microsoft.com/office/drawing/2014/main" id="{A0F3CE13-290E-12C4-BDCA-17CB5BAFF747}"/>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Tree>
    <p:extLst>
      <p:ext uri="{BB962C8B-B14F-4D97-AF65-F5344CB8AC3E}">
        <p14:creationId xmlns:p14="http://schemas.microsoft.com/office/powerpoint/2010/main" val="199330363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Image 02">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455EB0-A36D-4986-9393-AA1D5CE6C067}"/>
              </a:ext>
            </a:extLst>
          </p:cNvPr>
          <p:cNvSpPr>
            <a:spLocks noGrp="1"/>
          </p:cNvSpPr>
          <p:nvPr>
            <p:ph type="pic" sz="quarter" idx="10"/>
          </p:nvPr>
        </p:nvSpPr>
        <p:spPr>
          <a:xfrm>
            <a:off x="411479" y="411480"/>
            <a:ext cx="8321040" cy="310896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5" name="Title 2">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3794760"/>
            <a:ext cx="4023360" cy="914400"/>
          </a:xfrm>
        </p:spPr>
        <p:txBody>
          <a:bodyPr/>
          <a:lstStyle>
            <a:lvl1pPr>
              <a:defRPr sz="2800" b="1" cap="none" baseline="0"/>
            </a:lvl1pPr>
          </a:lstStyle>
          <a:p>
            <a:r>
              <a:rPr lang="en-US"/>
              <a:t>[Slide title]</a:t>
            </a:r>
          </a:p>
        </p:txBody>
      </p:sp>
      <p:sp>
        <p:nvSpPr>
          <p:cNvPr id="3" name="Content Placeholder 3"/>
          <p:cNvSpPr>
            <a:spLocks noGrp="1"/>
          </p:cNvSpPr>
          <p:nvPr>
            <p:ph sz="half" idx="1"/>
          </p:nvPr>
        </p:nvSpPr>
        <p:spPr>
          <a:xfrm>
            <a:off x="4709159" y="3794760"/>
            <a:ext cx="402336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197917"/>
      </p:ext>
    </p:extLst>
  </p:cSld>
  <p:clrMapOvr>
    <a:masterClrMapping/>
  </p:clrMapOvr>
  <p:extLst>
    <p:ext uri="{DCECCB84-F9BA-43D5-87BE-67443E8EF086}">
      <p15:sldGuideLst xmlns:p15="http://schemas.microsoft.com/office/powerpoint/2012/main">
        <p15:guide id="1" orient="horz" pos="2390">
          <p15:clr>
            <a:srgbClr val="A4A3A4"/>
          </p15:clr>
        </p15:guide>
        <p15:guide id="2" orient="horz" pos="3888">
          <p15:clr>
            <a:srgbClr val="A4A3A4"/>
          </p15:clr>
        </p15:guide>
        <p15:guide id="3" orient="horz" pos="2218">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a:p>
        </p:txBody>
      </p:sp>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a:latin typeface=" Arial"/>
              </a:rPr>
              <a:t>HEADQUARTERS DEPARTMENT OF THE ARMY</a:t>
            </a:r>
            <a:br>
              <a:rPr lang="en-US" sz="2400" b="1">
                <a:latin typeface=" Arial"/>
              </a:rPr>
            </a:br>
            <a:r>
              <a:rPr lang="en-US" sz="2400" b="1">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9854"/>
            <a:ext cx="9143999" cy="316902"/>
          </a:xfrm>
        </p:spPr>
        <p:txBody>
          <a:bodyPr>
            <a:normAutofit/>
          </a:bodyPr>
          <a:lstStyle>
            <a:lvl1pPr marL="0" indent="0" algn="ctr">
              <a:buNone/>
              <a:defRPr sz="1400" b="1">
                <a:latin typeface=" Arial"/>
              </a:defRPr>
            </a:lvl1pPr>
          </a:lstStyle>
          <a:p>
            <a:pPr lvl="0"/>
            <a:r>
              <a:rPr lang="en-US" sz="1600">
                <a:latin typeface=" Arial"/>
              </a:rPr>
              <a:t>Click to add date</a:t>
            </a:r>
            <a:endParaRPr lang="en-US"/>
          </a:p>
        </p:txBody>
      </p:sp>
    </p:spTree>
    <p:extLst>
      <p:ext uri="{BB962C8B-B14F-4D97-AF65-F5344CB8AC3E}">
        <p14:creationId xmlns:p14="http://schemas.microsoft.com/office/powerpoint/2010/main" val="296416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402336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3" name="Content Placeholder 4"/>
          <p:cNvSpPr>
            <a:spLocks noGrp="1"/>
          </p:cNvSpPr>
          <p:nvPr>
            <p:ph sz="half" idx="1"/>
          </p:nvPr>
        </p:nvSpPr>
        <p:spPr>
          <a:xfrm>
            <a:off x="41147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4709159" y="1600200"/>
            <a:ext cx="402336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4709159"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4" name="Content Placeholder 7"/>
          <p:cNvSpPr>
            <a:spLocks noGrp="1"/>
          </p:cNvSpPr>
          <p:nvPr>
            <p:ph sz="half" idx="2"/>
          </p:nvPr>
        </p:nvSpPr>
        <p:spPr>
          <a:xfrm>
            <a:off x="470915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5099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guide id="3" orient="horz" pos="2592">
          <p15:clr>
            <a:srgbClr val="A4A3A4"/>
          </p15:clr>
        </p15:guide>
        <p15:guide id="4" orient="horz" pos="2448">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3" name="Content Placeholder 4"/>
          <p:cNvSpPr>
            <a:spLocks noGrp="1"/>
          </p:cNvSpPr>
          <p:nvPr>
            <p:ph sz="half" idx="1"/>
          </p:nvPr>
        </p:nvSpPr>
        <p:spPr>
          <a:xfrm>
            <a:off x="411479"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3278123"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3278123"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4" name="Content Placeholder 7"/>
          <p:cNvSpPr>
            <a:spLocks noGrp="1"/>
          </p:cNvSpPr>
          <p:nvPr>
            <p:ph sz="half" idx="2"/>
          </p:nvPr>
        </p:nvSpPr>
        <p:spPr>
          <a:xfrm>
            <a:off x="3278123"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6144767"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6144767"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6144767"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13714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2218">
          <p15:clr>
            <a:srgbClr val="A4A3A4"/>
          </p15:clr>
        </p15:guide>
        <p15:guide id="3" orient="horz" pos="3888">
          <p15:clr>
            <a:srgbClr val="A4A3A4"/>
          </p15:clr>
        </p15:guide>
        <p15:guide id="4" orient="horz" pos="2074">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8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9"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3" name="Content Placeholder 4"/>
          <p:cNvSpPr>
            <a:spLocks noGrp="1"/>
          </p:cNvSpPr>
          <p:nvPr>
            <p:ph sz="half" idx="1"/>
          </p:nvPr>
        </p:nvSpPr>
        <p:spPr>
          <a:xfrm>
            <a:off x="4114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2571603"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2571603"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4" name="Content Placeholder 7"/>
          <p:cNvSpPr>
            <a:spLocks noGrp="1"/>
          </p:cNvSpPr>
          <p:nvPr>
            <p:ph sz="half" idx="2"/>
          </p:nvPr>
        </p:nvSpPr>
        <p:spPr>
          <a:xfrm>
            <a:off x="2571603"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469788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469788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46978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1">
            <a:extLst>
              <a:ext uri="{FF2B5EF4-FFF2-40B4-BE49-F238E27FC236}">
                <a16:creationId xmlns:a16="http://schemas.microsoft.com/office/drawing/2014/main" id="{D206E8B5-48CF-3920-10E8-5C214FEE93B1}"/>
              </a:ext>
            </a:extLst>
          </p:cNvPr>
          <p:cNvSpPr>
            <a:spLocks noGrp="1"/>
          </p:cNvSpPr>
          <p:nvPr>
            <p:ph type="pic" sz="quarter" idx="19"/>
          </p:nvPr>
        </p:nvSpPr>
        <p:spPr>
          <a:xfrm>
            <a:off x="685800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
        <p:nvSpPr>
          <p:cNvPr id="14" name="Text Placeholder 12">
            <a:extLst>
              <a:ext uri="{FF2B5EF4-FFF2-40B4-BE49-F238E27FC236}">
                <a16:creationId xmlns:a16="http://schemas.microsoft.com/office/drawing/2014/main" id="{30A8711B-6FCD-CC40-76D9-6F2EED66A6EF}"/>
              </a:ext>
            </a:extLst>
          </p:cNvPr>
          <p:cNvSpPr>
            <a:spLocks noGrp="1"/>
          </p:cNvSpPr>
          <p:nvPr>
            <p:ph type="body" sz="quarter" idx="20" hasCustomPrompt="1"/>
          </p:nvPr>
        </p:nvSpPr>
        <p:spPr>
          <a:xfrm>
            <a:off x="685800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15" name="Content Placeholder 13">
            <a:extLst>
              <a:ext uri="{FF2B5EF4-FFF2-40B4-BE49-F238E27FC236}">
                <a16:creationId xmlns:a16="http://schemas.microsoft.com/office/drawing/2014/main" id="{ABA13BFB-DABC-41BC-F712-51774CC8BA1C}"/>
              </a:ext>
            </a:extLst>
          </p:cNvPr>
          <p:cNvSpPr>
            <a:spLocks noGrp="1"/>
          </p:cNvSpPr>
          <p:nvPr>
            <p:ph sz="half" idx="21"/>
          </p:nvPr>
        </p:nvSpPr>
        <p:spPr>
          <a:xfrm>
            <a:off x="685800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5176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1786">
          <p15:clr>
            <a:srgbClr val="A4A3A4"/>
          </p15:clr>
        </p15:guide>
        <p15:guide id="3" orient="horz" pos="3888">
          <p15:clr>
            <a:srgbClr val="A4A3A4"/>
          </p15:clr>
        </p15:guide>
        <p15:guide id="4" orient="horz" pos="1930">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9" name="Text Placeholder 2">
            <a:extLst>
              <a:ext uri="{FF2B5EF4-FFF2-40B4-BE49-F238E27FC236}">
                <a16:creationId xmlns:a16="http://schemas.microsoft.com/office/drawing/2014/main" id="{B62121C3-FD56-A9B2-1088-141E0BDB4C18}"/>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7009821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rgbClr val="221F20"/>
        </a:solidFill>
        <a:effectLst/>
      </p:bgPr>
    </p:bg>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6769D177-5706-BF02-E48C-A2FC186D577D}"/>
              </a:ext>
            </a:extLst>
          </p:cNvPr>
          <p:cNvSpPr>
            <a:spLocks noGrp="1"/>
          </p:cNvSpPr>
          <p:nvPr>
            <p:ph type="pic" sz="quarter" idx="10"/>
          </p:nvPr>
        </p:nvSpPr>
        <p:spPr>
          <a:xfrm>
            <a:off x="0" y="0"/>
            <a:ext cx="9144000" cy="685800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p>
        </p:txBody>
      </p:sp>
      <p:sp>
        <p:nvSpPr>
          <p:cNvPr id="2" name="Title 2"/>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411480" y="2148839"/>
            <a:ext cx="6173470" cy="91440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24953777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White 0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558685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White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914400"/>
          </a:xfrm>
        </p:spPr>
        <p:txBody>
          <a:bodyPr anchor="t" anchorCtr="0"/>
          <a:lstStyle>
            <a:lvl1pPr>
              <a:lnSpc>
                <a:spcPct val="90000"/>
              </a:lnSpc>
              <a:defRPr sz="2400" spc="0" baseline="0">
                <a:solidFill>
                  <a:schemeClr val="tx2"/>
                </a:solidFill>
              </a:defRPr>
            </a:lvl1pPr>
          </a:lstStyle>
          <a:p>
            <a:r>
              <a:rPr lang="en-US"/>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1600200"/>
            <a:ext cx="7254462" cy="4572000"/>
          </a:xfrm>
        </p:spPr>
        <p:txBody>
          <a:bodyPr/>
          <a:lstStyle>
            <a:lvl1pPr marL="0" indent="0">
              <a:lnSpc>
                <a:spcPct val="90000"/>
              </a:lnSpc>
              <a:spcBef>
                <a:spcPts val="0"/>
              </a:spcBef>
              <a:buFontTx/>
              <a:buNone/>
              <a:defRPr sz="32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[Long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184304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Half Image">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p>
        </p:txBody>
      </p:sp>
    </p:spTree>
    <p:extLst>
      <p:ext uri="{BB962C8B-B14F-4D97-AF65-F5344CB8AC3E}">
        <p14:creationId xmlns:p14="http://schemas.microsoft.com/office/powerpoint/2010/main" val="26143427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Half Imag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p>
        </p:txBody>
      </p:sp>
    </p:spTree>
    <p:extLst>
      <p:ext uri="{BB962C8B-B14F-4D97-AF65-F5344CB8AC3E}">
        <p14:creationId xmlns:p14="http://schemas.microsoft.com/office/powerpoint/2010/main" val="21949376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11199980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2"/>
          </a:xfrm>
        </p:spPr>
        <p:txBody>
          <a:bodyPr/>
          <a:lstStyle>
            <a:lvl1pPr>
              <a:defRPr sz="3200">
                <a:latin typeface=" Arial"/>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600">
                <a:latin typeface=" Arial"/>
              </a:defRPr>
            </a:lvl1pPr>
            <a:lvl2pPr>
              <a:defRPr sz="1600">
                <a:latin typeface=" Arial"/>
              </a:defRPr>
            </a:lvl2pPr>
            <a:lvl3pPr>
              <a:defRPr sz="1600">
                <a:latin typeface=" Arial"/>
              </a:defRPr>
            </a:lvl3pPr>
            <a:lvl4pPr>
              <a:defRPr sz="1600">
                <a:latin typeface=" Arial"/>
              </a:defRPr>
            </a:lvl4pPr>
            <a:lvl5pPr>
              <a:defRPr sz="16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EA964B7-45D0-6577-93B6-F00EDA4A89F6}"/>
              </a:ext>
            </a:extLst>
          </p:cNvPr>
          <p:cNvSpPr/>
          <p:nvPr userDrawn="1"/>
        </p:nvSpPr>
        <p:spPr>
          <a:xfrm>
            <a:off x="0" y="8315"/>
            <a:ext cx="9144000" cy="540325"/>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FA0EC90-0184-E6A4-A2C0-12DF8214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16" y="110888"/>
            <a:ext cx="1421477" cy="335178"/>
          </a:xfrm>
          <a:prstGeom prst="rect">
            <a:avLst/>
          </a:prstGeom>
        </p:spPr>
      </p:pic>
      <p:pic>
        <p:nvPicPr>
          <p:cNvPr id="13" name="Picture 12">
            <a:extLst>
              <a:ext uri="{FF2B5EF4-FFF2-40B4-BE49-F238E27FC236}">
                <a16:creationId xmlns:a16="http://schemas.microsoft.com/office/drawing/2014/main" id="{A4A77253-C1DF-7C5D-B6BE-81D2C277A6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1363" y="231681"/>
            <a:ext cx="2124092" cy="176721"/>
          </a:xfrm>
          <a:prstGeom prst="rect">
            <a:avLst/>
          </a:prstGeom>
        </p:spPr>
      </p:pic>
      <p:sp>
        <p:nvSpPr>
          <p:cNvPr id="15" name="Rectangle 14">
            <a:extLst>
              <a:ext uri="{FF2B5EF4-FFF2-40B4-BE49-F238E27FC236}">
                <a16:creationId xmlns:a16="http://schemas.microsoft.com/office/drawing/2014/main" id="{02479123-6A92-010B-2D39-C7F75D3BEFA5}"/>
              </a:ext>
            </a:extLst>
          </p:cNvPr>
          <p:cNvSpPr/>
          <p:nvPr userDrawn="1"/>
        </p:nvSpPr>
        <p:spPr>
          <a:xfrm>
            <a:off x="0" y="6626319"/>
            <a:ext cx="9144000" cy="250910"/>
          </a:xfrm>
          <a:prstGeom prst="rect">
            <a:avLst/>
          </a:prstGeom>
          <a:solidFill>
            <a:schemeClr val="bg2"/>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Slide Number">
            <a:extLst>
              <a:ext uri="{FF2B5EF4-FFF2-40B4-BE49-F238E27FC236}">
                <a16:creationId xmlns:a16="http://schemas.microsoft.com/office/drawing/2014/main" id="{AD853356-C150-88FB-F992-EA4049639123}"/>
              </a:ext>
            </a:extLst>
          </p:cNvPr>
          <p:cNvSpPr txBox="1">
            <a:spLocks/>
          </p:cNvSpPr>
          <p:nvPr userDrawn="1"/>
        </p:nvSpPr>
        <p:spPr>
          <a:xfrm>
            <a:off x="7937500" y="6629716"/>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a:solidFill>
                <a:schemeClr val="tx2"/>
              </a:solidFill>
            </a:endParaRPr>
          </a:p>
        </p:txBody>
      </p:sp>
    </p:spTree>
    <p:extLst>
      <p:ext uri="{BB962C8B-B14F-4D97-AF65-F5344CB8AC3E}">
        <p14:creationId xmlns:p14="http://schemas.microsoft.com/office/powerpoint/2010/main" val="2972007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 Black">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Tree>
    <p:extLst>
      <p:ext uri="{BB962C8B-B14F-4D97-AF65-F5344CB8AC3E}">
        <p14:creationId xmlns:p14="http://schemas.microsoft.com/office/powerpoint/2010/main" val="35282276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98259"/>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 Black">
    <p:bg>
      <p:bgPr>
        <a:solidFill>
          <a:srgbClr val="221F2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187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221F20"/>
        </a:solidFill>
        <a:effectLst/>
      </p:bgPr>
    </p:bg>
    <p:spTree>
      <p:nvGrpSpPr>
        <p:cNvPr id="1" name=""/>
        <p:cNvGrpSpPr/>
        <p:nvPr/>
      </p:nvGrpSpPr>
      <p:grpSpPr>
        <a:xfrm>
          <a:off x="0" y="0"/>
          <a:ext cx="0" cy="0"/>
          <a:chOff x="0" y="0"/>
          <a:chExt cx="0" cy="0"/>
        </a:xfrm>
      </p:grpSpPr>
      <p:pic>
        <p:nvPicPr>
          <p:cNvPr id="3" name="U.S. Army" descr="U.S. Army">
            <a:extLst>
              <a:ext uri="{FF2B5EF4-FFF2-40B4-BE49-F238E27FC236}">
                <a16:creationId xmlns:a16="http://schemas.microsoft.com/office/drawing/2014/main" id="{E4F6B025-702C-7FC1-C4AA-4FA277C9FAE2}"/>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sp>
        <p:nvSpPr>
          <p:cNvPr id="7" name="TextBox">
            <a:extLst>
              <a:ext uri="{FF2B5EF4-FFF2-40B4-BE49-F238E27FC236}">
                <a16:creationId xmlns:a16="http://schemas.microsoft.com/office/drawing/2014/main" id="{9FBB499C-D22E-E02E-342C-293D573F4036}"/>
              </a:ext>
            </a:extLst>
          </p:cNvPr>
          <p:cNvSpPr txBox="1"/>
          <p:nvPr userDrawn="1"/>
        </p:nvSpPr>
        <p:spPr>
          <a:xfrm>
            <a:off x="411162" y="2148840"/>
            <a:ext cx="8321040"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[Optional contact information]</a:t>
            </a:r>
          </a:p>
        </p:txBody>
      </p:sp>
    </p:spTree>
    <p:extLst>
      <p:ext uri="{BB962C8B-B14F-4D97-AF65-F5344CB8AC3E}">
        <p14:creationId xmlns:p14="http://schemas.microsoft.com/office/powerpoint/2010/main" val="401307708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1303020" y="2057400"/>
            <a:ext cx="6537960" cy="2468880"/>
          </a:xfrm>
          <a:prstGeom prst="rect">
            <a:avLst/>
          </a:prstGeom>
        </p:spPr>
      </p:pic>
    </p:spTree>
    <p:extLst>
      <p:ext uri="{BB962C8B-B14F-4D97-AF65-F5344CB8AC3E}">
        <p14:creationId xmlns:p14="http://schemas.microsoft.com/office/powerpoint/2010/main" val="154439425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Tree>
    <p:extLst>
      <p:ext uri="{BB962C8B-B14F-4D97-AF65-F5344CB8AC3E}">
        <p14:creationId xmlns:p14="http://schemas.microsoft.com/office/powerpoint/2010/main" val="2101946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a:p>
        </p:txBody>
      </p:sp>
    </p:spTree>
    <p:extLst>
      <p:ext uri="{BB962C8B-B14F-4D97-AF65-F5344CB8AC3E}">
        <p14:creationId xmlns:p14="http://schemas.microsoft.com/office/powerpoint/2010/main" val="1457825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5"/>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Date Placeholder 3"/>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endParaRPr lang="en-US"/>
          </a:p>
        </p:txBody>
      </p:sp>
    </p:spTree>
    <p:extLst>
      <p:ext uri="{BB962C8B-B14F-4D97-AF65-F5344CB8AC3E}">
        <p14:creationId xmlns:p14="http://schemas.microsoft.com/office/powerpoint/2010/main" val="238890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2"/>
          </a:xfrm>
        </p:spPr>
        <p:txBody>
          <a:bodyPr/>
          <a:lstStyle>
            <a:lvl1pPr>
              <a:defRPr sz="3200">
                <a:latin typeface=" Arial"/>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600">
                <a:latin typeface=" Arial"/>
              </a:defRPr>
            </a:lvl1pPr>
            <a:lvl2pPr>
              <a:defRPr sz="1600">
                <a:latin typeface=" Arial"/>
              </a:defRPr>
            </a:lvl2pPr>
            <a:lvl3pPr>
              <a:defRPr sz="1600">
                <a:latin typeface=" Arial"/>
              </a:defRPr>
            </a:lvl3pPr>
            <a:lvl4pPr>
              <a:defRPr sz="1600">
                <a:latin typeface=" Arial"/>
              </a:defRPr>
            </a:lvl4pPr>
            <a:lvl5pPr>
              <a:defRPr sz="1600">
                <a:latin typeface=" 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EA964B7-45D0-6577-93B6-F00EDA4A89F6}"/>
              </a:ext>
            </a:extLst>
          </p:cNvPr>
          <p:cNvSpPr/>
          <p:nvPr userDrawn="1"/>
        </p:nvSpPr>
        <p:spPr>
          <a:xfrm>
            <a:off x="0" y="8315"/>
            <a:ext cx="9144000" cy="540325"/>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FA0EC90-0184-E6A4-A2C0-12DF8214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16" y="110888"/>
            <a:ext cx="1421477" cy="335178"/>
          </a:xfrm>
          <a:prstGeom prst="rect">
            <a:avLst/>
          </a:prstGeom>
        </p:spPr>
      </p:pic>
      <p:pic>
        <p:nvPicPr>
          <p:cNvPr id="13" name="Picture 12">
            <a:extLst>
              <a:ext uri="{FF2B5EF4-FFF2-40B4-BE49-F238E27FC236}">
                <a16:creationId xmlns:a16="http://schemas.microsoft.com/office/drawing/2014/main" id="{A4A77253-C1DF-7C5D-B6BE-81D2C277A6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1363" y="231681"/>
            <a:ext cx="2124092" cy="176721"/>
          </a:xfrm>
          <a:prstGeom prst="rect">
            <a:avLst/>
          </a:prstGeom>
        </p:spPr>
      </p:pic>
      <p:sp>
        <p:nvSpPr>
          <p:cNvPr id="15" name="Rectangle 14">
            <a:extLst>
              <a:ext uri="{FF2B5EF4-FFF2-40B4-BE49-F238E27FC236}">
                <a16:creationId xmlns:a16="http://schemas.microsoft.com/office/drawing/2014/main" id="{02479123-6A92-010B-2D39-C7F75D3BEFA5}"/>
              </a:ext>
            </a:extLst>
          </p:cNvPr>
          <p:cNvSpPr/>
          <p:nvPr userDrawn="1"/>
        </p:nvSpPr>
        <p:spPr>
          <a:xfrm>
            <a:off x="0" y="6626319"/>
            <a:ext cx="9144000" cy="250910"/>
          </a:xfrm>
          <a:prstGeom prst="rect">
            <a:avLst/>
          </a:prstGeom>
          <a:solidFill>
            <a:schemeClr val="bg2"/>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a:extLst>
              <a:ext uri="{FF2B5EF4-FFF2-40B4-BE49-F238E27FC236}">
                <a16:creationId xmlns:a16="http://schemas.microsoft.com/office/drawing/2014/main" id="{556D5D23-3487-09D1-8CF9-0BB381341E53}"/>
              </a:ext>
            </a:extLst>
          </p:cNvPr>
          <p:cNvSpPr txBox="1"/>
          <p:nvPr userDrawn="1"/>
        </p:nvSpPr>
        <p:spPr>
          <a:xfrm>
            <a:off x="411479" y="6629716"/>
            <a:ext cx="4023996" cy="182880"/>
          </a:xfrm>
          <a:prstGeom prst="rect">
            <a:avLst/>
          </a:prstGeom>
          <a:noFill/>
        </p:spPr>
        <p:txBody>
          <a:bodyPr wrap="none" lIns="0" tIns="0" rIns="0" bIns="0" rtlCol="0" anchor="b" anchorCtr="0">
            <a:noAutofit/>
          </a:bodyPr>
          <a:lstStyle/>
          <a:p>
            <a:pPr marL="0" indent="0">
              <a:lnSpc>
                <a:spcPct val="100000"/>
              </a:lnSpc>
              <a:spcBef>
                <a:spcPts val="0"/>
              </a:spcBef>
              <a:buSzPct val="100000"/>
              <a:buFontTx/>
              <a:buNone/>
            </a:pPr>
            <a:r>
              <a:rPr lang="en-US" sz="700" b="1" cap="all" baseline="0">
                <a:solidFill>
                  <a:schemeClr val="tx2"/>
                </a:solidFill>
              </a:rPr>
              <a:t>[DIVISION/UNIT]   |   [RANK] [FIRSTNAME LASTNAME], [GROUP]</a:t>
            </a:r>
          </a:p>
        </p:txBody>
      </p:sp>
      <p:sp>
        <p:nvSpPr>
          <p:cNvPr id="18" name="Date/Version">
            <a:extLst>
              <a:ext uri="{FF2B5EF4-FFF2-40B4-BE49-F238E27FC236}">
                <a16:creationId xmlns:a16="http://schemas.microsoft.com/office/drawing/2014/main" id="{839BA191-2847-D080-1613-CC12F557292E}"/>
              </a:ext>
            </a:extLst>
          </p:cNvPr>
          <p:cNvSpPr txBox="1"/>
          <p:nvPr userDrawn="1"/>
        </p:nvSpPr>
        <p:spPr>
          <a:xfrm>
            <a:off x="6858000" y="6629716"/>
            <a:ext cx="806450" cy="182880"/>
          </a:xfrm>
          <a:prstGeom prst="rect">
            <a:avLst/>
          </a:prstGeom>
          <a:noFill/>
        </p:spPr>
        <p:txBody>
          <a:bodyPr wrap="none" lIns="0" tIns="0" rIns="0" bIns="0" rtlCol="0" anchor="b" anchorCtr="0">
            <a:noAutofit/>
          </a:bodyPr>
          <a:lstStyle/>
          <a:p>
            <a:pPr marL="0" indent="0" algn="r">
              <a:lnSpc>
                <a:spcPct val="100000"/>
              </a:lnSpc>
              <a:spcBef>
                <a:spcPts val="0"/>
              </a:spcBef>
              <a:buSzPct val="100000"/>
              <a:buFontTx/>
              <a:buNone/>
            </a:pPr>
            <a:r>
              <a:rPr lang="en-US" sz="700" b="1" cap="all" baseline="0">
                <a:solidFill>
                  <a:schemeClr val="tx2"/>
                </a:solidFill>
              </a:rPr>
              <a:t>00.00.0000</a:t>
            </a:r>
          </a:p>
        </p:txBody>
      </p:sp>
      <p:sp>
        <p:nvSpPr>
          <p:cNvPr id="19" name="Slide Number">
            <a:extLst>
              <a:ext uri="{FF2B5EF4-FFF2-40B4-BE49-F238E27FC236}">
                <a16:creationId xmlns:a16="http://schemas.microsoft.com/office/drawing/2014/main" id="{AD853356-C150-88FB-F992-EA4049639123}"/>
              </a:ext>
            </a:extLst>
          </p:cNvPr>
          <p:cNvSpPr txBox="1">
            <a:spLocks/>
          </p:cNvSpPr>
          <p:nvPr userDrawn="1"/>
        </p:nvSpPr>
        <p:spPr>
          <a:xfrm>
            <a:off x="7937500" y="6629716"/>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a:solidFill>
                <a:schemeClr val="tx2"/>
              </a:solidFill>
            </a:endParaRPr>
          </a:p>
        </p:txBody>
      </p:sp>
    </p:spTree>
    <p:extLst>
      <p:ext uri="{BB962C8B-B14F-4D97-AF65-F5344CB8AC3E}">
        <p14:creationId xmlns:p14="http://schemas.microsoft.com/office/powerpoint/2010/main" val="8787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rgbClr val="221F20"/>
        </a:solidFill>
        <a:effectLst/>
      </p:bgPr>
    </p:bg>
    <p:spTree>
      <p:nvGrpSpPr>
        <p:cNvPr id="1" name=""/>
        <p:cNvGrpSpPr/>
        <p:nvPr/>
      </p:nvGrpSpPr>
      <p:grpSpPr>
        <a:xfrm>
          <a:off x="0" y="0"/>
          <a:ext cx="0" cy="0"/>
          <a:chOff x="0" y="0"/>
          <a:chExt cx="0" cy="0"/>
        </a:xfrm>
      </p:grpSpPr>
      <p:pic>
        <p:nvPicPr>
          <p:cNvPr id="3" name="U.S. Army" descr="U.S. Army">
            <a:extLst>
              <a:ext uri="{FF2B5EF4-FFF2-40B4-BE49-F238E27FC236}">
                <a16:creationId xmlns:a16="http://schemas.microsoft.com/office/drawing/2014/main" id="{E4F6B025-702C-7FC1-C4AA-4FA277C9FAE2}"/>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sp>
        <p:nvSpPr>
          <p:cNvPr id="7" name="TextBox">
            <a:extLst>
              <a:ext uri="{FF2B5EF4-FFF2-40B4-BE49-F238E27FC236}">
                <a16:creationId xmlns:a16="http://schemas.microsoft.com/office/drawing/2014/main" id="{9FBB499C-D22E-E02E-342C-293D573F4036}"/>
              </a:ext>
            </a:extLst>
          </p:cNvPr>
          <p:cNvSpPr txBox="1"/>
          <p:nvPr userDrawn="1"/>
        </p:nvSpPr>
        <p:spPr>
          <a:xfrm>
            <a:off x="411480" y="2743200"/>
            <a:ext cx="8321040" cy="1371600"/>
          </a:xfrm>
          <a:prstGeom prst="rect">
            <a:avLst/>
          </a:prstGeom>
          <a:noFill/>
        </p:spPr>
        <p:txBody>
          <a:bodyPr wrap="square" lIns="0" tIns="0" rIns="0" bIns="0" rtlCol="0">
            <a:noAutofit/>
          </a:bodyPr>
          <a:lstStyle/>
          <a:p>
            <a:pPr marL="0" indent="0" algn="ctr">
              <a:lnSpc>
                <a:spcPct val="90000"/>
              </a:lnSpc>
              <a:spcBef>
                <a:spcPts val="0"/>
              </a:spcBef>
              <a:buSzPct val="100000"/>
              <a:buFontTx/>
              <a:buNone/>
            </a:pPr>
            <a:r>
              <a:rPr lang="en-US" sz="4800" cap="all" baseline="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[Optional contact information]</a:t>
            </a:r>
          </a:p>
        </p:txBody>
      </p:sp>
    </p:spTree>
    <p:extLst>
      <p:ext uri="{BB962C8B-B14F-4D97-AF65-F5344CB8AC3E}">
        <p14:creationId xmlns:p14="http://schemas.microsoft.com/office/powerpoint/2010/main" val="227817845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ogo">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1303020" y="2057400"/>
            <a:ext cx="6537960" cy="2468880"/>
          </a:xfrm>
          <a:prstGeom prst="rect">
            <a:avLst/>
          </a:prstGeom>
        </p:spPr>
      </p:pic>
    </p:spTree>
    <p:extLst>
      <p:ext uri="{BB962C8B-B14F-4D97-AF65-F5344CB8AC3E}">
        <p14:creationId xmlns:p14="http://schemas.microsoft.com/office/powerpoint/2010/main" val="144843314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8009DB-8E50-4E57-A048-87691CA18767}"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659219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009DB-8E50-4E57-A048-87691CA18767}" type="datetimeFigureOut">
              <a:rPr lang="en-US" smtClean="0"/>
              <a:t>5/9/2024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B9B36-C0DB-412F-8B70-F7241C2B28DD}" type="slidenum">
              <a:rPr lang="en-US" smtClean="0"/>
              <a:t>‹#›</a:t>
            </a:fld>
            <a:endParaRPr lang="en-US"/>
          </a:p>
        </p:txBody>
      </p:sp>
    </p:spTree>
    <p:extLst>
      <p:ext uri="{BB962C8B-B14F-4D97-AF65-F5344CB8AC3E}">
        <p14:creationId xmlns:p14="http://schemas.microsoft.com/office/powerpoint/2010/main" val="2809683071"/>
      </p:ext>
    </p:extLst>
  </p:cSld>
  <p:clrMap bg1="lt1" tx1="dk1" bg2="lt2" tx2="dk2" accent1="accent1" accent2="accent2" accent3="accent3" accent4="accent4" accent5="accent5" accent6="accent6" hlink="hlink" folHlink="folHlink"/>
  <p:sldLayoutIdLst>
    <p:sldLayoutId id="2147483672" r:id="rId1"/>
    <p:sldLayoutId id="2147483714" r:id="rId2"/>
    <p:sldLayoutId id="2147483713" r:id="rId3"/>
    <p:sldLayoutId id="2147483715" r:id="rId4"/>
    <p:sldLayoutId id="2147483712" r:id="rId5"/>
    <p:sldLayoutId id="2147483674" r:id="rId6"/>
    <p:sldLayoutId id="2147483710" r:id="rId7"/>
    <p:sldLayoutId id="2147483711"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 id="2147483716" r:id="rId55"/>
    <p:sldLayoutId id="2147483717" r:id="rId56"/>
    <p:sldLayoutId id="2147483718"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8.xml"/><Relationship Id="rId16" Type="http://schemas.openxmlformats.org/officeDocument/2006/relationships/diagramColors" Target="../diagrams/colors4.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myarmybenefits.us.army.mil/Benefit-Calculators/Retirement"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actuary.defense.gov/"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actuary.defense.gov/"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hyperlink" Target="https://actuary.defense.gov/" TargetMode="Externa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soldierforlife.army.mil/Retirement/survivor-benefit-plan"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hyperlink" Target="https://soldierforlife.army.mil/Retirement/rso" TargetMode="External"/><Relationship Id="rId4" Type="http://schemas.openxmlformats.org/officeDocument/2006/relationships/hyperlink" Target="https://myarmybenefits.us.army.mi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ctuary.defense.gov/Survivor-Benefit-Plan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056A87D-B259-2382-321F-195E9BE5A6C7}"/>
              </a:ext>
            </a:extLst>
          </p:cNvPr>
          <p:cNvSpPr>
            <a:spLocks noGrp="1"/>
          </p:cNvSpPr>
          <p:nvPr>
            <p:ph type="subTitle" idx="1"/>
          </p:nvPr>
        </p:nvSpPr>
        <p:spPr>
          <a:xfrm>
            <a:off x="0" y="2768007"/>
            <a:ext cx="9144000" cy="869655"/>
          </a:xfrm>
        </p:spPr>
        <p:txBody>
          <a:bodyPr>
            <a:noAutofit/>
          </a:bodyPr>
          <a:lstStyle/>
          <a:p>
            <a:r>
              <a:rPr lang="en-US"/>
              <a:t>Survivor Benefit Plan (SBP) </a:t>
            </a:r>
          </a:p>
          <a:p>
            <a:r>
              <a:rPr lang="en-US"/>
              <a:t>Mandatory Brief</a:t>
            </a:r>
          </a:p>
        </p:txBody>
      </p:sp>
      <p:sp>
        <p:nvSpPr>
          <p:cNvPr id="5" name="Text Placeholder 4">
            <a:extLst>
              <a:ext uri="{FF2B5EF4-FFF2-40B4-BE49-F238E27FC236}">
                <a16:creationId xmlns:a16="http://schemas.microsoft.com/office/drawing/2014/main" id="{79587492-8835-D945-5344-5D1F534F2E1D}"/>
              </a:ext>
            </a:extLst>
          </p:cNvPr>
          <p:cNvSpPr>
            <a:spLocks noGrp="1"/>
          </p:cNvSpPr>
          <p:nvPr>
            <p:ph type="body" sz="quarter" idx="10"/>
          </p:nvPr>
        </p:nvSpPr>
        <p:spPr>
          <a:xfrm>
            <a:off x="-1" y="3686430"/>
            <a:ext cx="9143999" cy="316902"/>
          </a:xfrm>
        </p:spPr>
        <p:txBody>
          <a:bodyPr/>
          <a:lstStyle/>
          <a:p>
            <a:r>
              <a:rPr lang="en-US"/>
              <a:t>30 April 2024</a:t>
            </a:r>
          </a:p>
        </p:txBody>
      </p:sp>
    </p:spTree>
    <p:extLst>
      <p:ext uri="{BB962C8B-B14F-4D97-AF65-F5344CB8AC3E}">
        <p14:creationId xmlns:p14="http://schemas.microsoft.com/office/powerpoint/2010/main" val="25295630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i="1">
                <a:latin typeface="Arial" panose="020B0604020202020204" pitchFamily="34" charset="0"/>
              </a:rPr>
              <a:t>     </a:t>
            </a:r>
            <a:r>
              <a:rPr lang="en-US" altLang="en-US" b="1">
                <a:solidFill>
                  <a:schemeClr val="tx1"/>
                </a:solidFill>
                <a:latin typeface="Arial" panose="020B0604020202020204" pitchFamily="34" charset="0"/>
              </a:rPr>
              <a:t>About Elections</a:t>
            </a:r>
            <a:r>
              <a:rPr lang="en-US" altLang="en-US" b="1">
                <a:solidFill>
                  <a:schemeClr val="accent1"/>
                </a:solidFill>
                <a:latin typeface="Arial" panose="020B0604020202020204" pitchFamily="34" charset="0"/>
              </a:rPr>
              <a:t> </a:t>
            </a:r>
            <a:endParaRPr lang="en-US" altLang="en-US" b="1">
              <a:solidFill>
                <a:srgbClr val="E5405D"/>
              </a:solidFill>
              <a:latin typeface="Arial" panose="020B0604020202020204" pitchFamily="34" charset="0"/>
            </a:endParaRPr>
          </a:p>
        </p:txBody>
      </p:sp>
      <p:sp>
        <p:nvSpPr>
          <p:cNvPr id="6" name="Rectangle 1144"/>
          <p:cNvSpPr>
            <a:spLocks noGrp="1" noChangeArrowheads="1"/>
          </p:cNvSpPr>
          <p:nvPr>
            <p:ph idx="1"/>
          </p:nvPr>
        </p:nvSpPr>
        <p:spPr bwMode="auto">
          <a:xfrm>
            <a:off x="628650" y="1825625"/>
            <a:ext cx="7886700" cy="4296048"/>
          </a:xfrm>
          <a:prstGeom prst="rect">
            <a:avLst/>
          </a:prstGeom>
          <a:noFill/>
          <a:ln w="12700">
            <a:noFill/>
            <a:miter lim="800000"/>
            <a:headEnd/>
            <a:tailEnd/>
          </a:ln>
          <a:effectLst/>
        </p:spPr>
        <p:txBody>
          <a:bodyPr lIns="90488" tIns="44450" rIns="90488" bIns="44450">
            <a:spAutoFit/>
          </a:bodyPr>
          <a:lstStyle/>
          <a:p>
            <a:pPr>
              <a:lnSpc>
                <a:spcPct val="100000"/>
              </a:lnSpc>
              <a:buFont typeface="Arial" pitchFamily="34" charset="0"/>
              <a:buChar char="•"/>
              <a:defRPr/>
            </a:pPr>
            <a:r>
              <a:rPr lang="en-US" sz="2400"/>
              <a:t>Married Soldiers electing anything </a:t>
            </a:r>
            <a:r>
              <a:rPr lang="en-US" sz="2400" u="sng"/>
              <a:t>less than</a:t>
            </a:r>
            <a:r>
              <a:rPr lang="en-US" sz="2400"/>
              <a:t> the maximum spouse SBP coverage allowable under the law require spouse’s concurrence </a:t>
            </a:r>
          </a:p>
          <a:p>
            <a:pPr>
              <a:lnSpc>
                <a:spcPct val="100000"/>
              </a:lnSpc>
              <a:buFont typeface="Arial" pitchFamily="34" charset="0"/>
              <a:buChar char="•"/>
              <a:defRPr/>
            </a:pPr>
            <a:endParaRPr lang="en-US" sz="2400"/>
          </a:p>
          <a:p>
            <a:pPr>
              <a:lnSpc>
                <a:spcPct val="100000"/>
              </a:lnSpc>
              <a:buFont typeface="Arial" pitchFamily="34" charset="0"/>
              <a:buChar char="•"/>
              <a:defRPr/>
            </a:pPr>
            <a:r>
              <a:rPr lang="en-US" sz="2400"/>
              <a:t>Generally irrevocable but may be cancelled, with spouse concurrence, between the 25th and 36th month following retirement</a:t>
            </a:r>
          </a:p>
          <a:p>
            <a:pPr>
              <a:lnSpc>
                <a:spcPct val="100000"/>
              </a:lnSpc>
              <a:buFont typeface="Arial" pitchFamily="34" charset="0"/>
              <a:buChar char="•"/>
              <a:defRPr/>
            </a:pPr>
            <a:endParaRPr lang="en-US" sz="2400"/>
          </a:p>
          <a:p>
            <a:pPr marL="342900" indent="-342900">
              <a:lnSpc>
                <a:spcPct val="100000"/>
              </a:lnSpc>
              <a:buFont typeface="Arial" panose="020B0604020202020204" pitchFamily="34" charset="0"/>
              <a:buChar char="•"/>
              <a:defRPr/>
            </a:pPr>
            <a:r>
              <a:rPr lang="en-US" sz="2400"/>
              <a:t>Paid-up SBP coverage is paid-up after making            360 payments AND reaching at least age 70</a:t>
            </a:r>
          </a:p>
        </p:txBody>
      </p:sp>
    </p:spTree>
    <p:extLst>
      <p:ext uri="{BB962C8B-B14F-4D97-AF65-F5344CB8AC3E}">
        <p14:creationId xmlns:p14="http://schemas.microsoft.com/office/powerpoint/2010/main" val="17615366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i="1">
                <a:latin typeface="Arial" panose="020B0604020202020204" pitchFamily="34" charset="0"/>
              </a:rPr>
              <a:t>     </a:t>
            </a:r>
            <a:r>
              <a:rPr lang="en-US" altLang="en-US" b="1">
                <a:solidFill>
                  <a:schemeClr val="tx1"/>
                </a:solidFill>
                <a:latin typeface="Arial" panose="020B0604020202020204" pitchFamily="34" charset="0"/>
              </a:rPr>
              <a:t>About Elections</a:t>
            </a:r>
            <a:r>
              <a:rPr lang="en-US" altLang="en-US" b="1">
                <a:solidFill>
                  <a:schemeClr val="accent1"/>
                </a:solidFill>
                <a:latin typeface="Arial" panose="020B0604020202020204" pitchFamily="34" charset="0"/>
              </a:rPr>
              <a:t> </a:t>
            </a:r>
            <a:endParaRPr lang="en-US" altLang="en-US" b="1">
              <a:solidFill>
                <a:srgbClr val="E5405D"/>
              </a:solidFill>
              <a:latin typeface="Arial" panose="020B0604020202020204" pitchFamily="34" charset="0"/>
            </a:endParaRPr>
          </a:p>
        </p:txBody>
      </p:sp>
      <p:sp>
        <p:nvSpPr>
          <p:cNvPr id="6" name="Rectangle 1144"/>
          <p:cNvSpPr>
            <a:spLocks noGrp="1" noChangeArrowheads="1"/>
          </p:cNvSpPr>
          <p:nvPr>
            <p:ph idx="1"/>
          </p:nvPr>
        </p:nvSpPr>
        <p:spPr bwMode="auto">
          <a:xfrm>
            <a:off x="628650" y="1825625"/>
            <a:ext cx="7886700" cy="2128788"/>
          </a:xfrm>
          <a:prstGeom prst="rect">
            <a:avLst/>
          </a:prstGeom>
          <a:noFill/>
          <a:ln w="12700">
            <a:noFill/>
            <a:miter lim="800000"/>
            <a:headEnd/>
            <a:tailEnd/>
          </a:ln>
          <a:effectLst/>
        </p:spPr>
        <p:txBody>
          <a:bodyPr lIns="90488" tIns="44450" rIns="90488" bIns="44450">
            <a:spAutoFit/>
          </a:bodyPr>
          <a:lstStyle/>
          <a:p>
            <a:pPr marL="342900" indent="-342900">
              <a:lnSpc>
                <a:spcPct val="100000"/>
              </a:lnSpc>
              <a:buFont typeface="Arial" panose="020B0604020202020204" pitchFamily="34" charset="0"/>
              <a:buChar char="•"/>
              <a:defRPr/>
            </a:pPr>
            <a:r>
              <a:rPr lang="en-US" sz="2400"/>
              <a:t>If SBP beneficiaries change (birth, death, divorce, marriage) between election and date of retirement, a new DD Form 2656 with SBP election required </a:t>
            </a:r>
          </a:p>
          <a:p>
            <a:pPr lvl="1">
              <a:lnSpc>
                <a:spcPct val="100000"/>
              </a:lnSpc>
              <a:defRPr/>
            </a:pPr>
            <a:endParaRPr lang="en-US" sz="2400"/>
          </a:p>
          <a:p>
            <a:pPr marL="0" indent="0">
              <a:lnSpc>
                <a:spcPct val="100000"/>
              </a:lnSpc>
              <a:buNone/>
              <a:defRPr/>
            </a:pPr>
            <a:r>
              <a:rPr lang="en-US" sz="2400">
                <a:solidFill>
                  <a:schemeClr val="accent2"/>
                </a:solidFill>
              </a:rPr>
              <a:t> </a:t>
            </a:r>
          </a:p>
        </p:txBody>
      </p:sp>
    </p:spTree>
    <p:extLst>
      <p:ext uri="{BB962C8B-B14F-4D97-AF65-F5344CB8AC3E}">
        <p14:creationId xmlns:p14="http://schemas.microsoft.com/office/powerpoint/2010/main" val="18520489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8147-8DB1-E6CD-3832-630B8E008358}"/>
              </a:ext>
            </a:extLst>
          </p:cNvPr>
          <p:cNvSpPr>
            <a:spLocks noGrp="1"/>
          </p:cNvSpPr>
          <p:nvPr>
            <p:ph type="title"/>
          </p:nvPr>
        </p:nvSpPr>
        <p:spPr/>
        <p:txBody>
          <a:bodyPr/>
          <a:lstStyle/>
          <a:p>
            <a:pPr algn="ctr"/>
            <a:r>
              <a:rPr lang="en-US" altLang="en-US" sz="3200" b="1" kern="0">
                <a:solidFill>
                  <a:schemeClr val="tx1"/>
                </a:solidFill>
              </a:rPr>
              <a:t>SBP Election Categories</a:t>
            </a:r>
            <a:endParaRPr lang="en-US"/>
          </a:p>
        </p:txBody>
      </p:sp>
      <p:sp>
        <p:nvSpPr>
          <p:cNvPr id="26626" name="Rectangle 3">
            <a:extLst>
              <a:ext uri="{FF2B5EF4-FFF2-40B4-BE49-F238E27FC236}">
                <a16:creationId xmlns:a16="http://schemas.microsoft.com/office/drawing/2014/main" id="{4F8C1539-8863-DDE3-4B64-F16FC1C7BBF9}"/>
              </a:ext>
            </a:extLst>
          </p:cNvPr>
          <p:cNvSpPr>
            <a:spLocks noGrp="1" noChangeArrowheads="1"/>
          </p:cNvSpPr>
          <p:nvPr>
            <p:ph idx="1"/>
          </p:nvPr>
        </p:nvSpPr>
        <p:spPr bwMode="auto">
          <a:xfrm>
            <a:off x="628650" y="1825625"/>
            <a:ext cx="3943350" cy="21509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eaLnBrk="1" hangingPunct="1">
              <a:lnSpc>
                <a:spcPct val="120000"/>
              </a:lnSpc>
              <a:buFontTx/>
              <a:buChar char="•"/>
              <a:defRPr/>
            </a:pPr>
            <a:r>
              <a:rPr lang="en-US" altLang="en-US" sz="2400">
                <a:solidFill>
                  <a:schemeClr val="tx1"/>
                </a:solidFill>
              </a:rPr>
              <a:t> Spouse Only</a:t>
            </a:r>
          </a:p>
          <a:p>
            <a:pPr algn="l" eaLnBrk="1" hangingPunct="1">
              <a:lnSpc>
                <a:spcPct val="120000"/>
              </a:lnSpc>
              <a:buFontTx/>
              <a:buChar char="•"/>
              <a:defRPr/>
            </a:pPr>
            <a:r>
              <a:rPr lang="en-US" altLang="en-US" sz="2400">
                <a:solidFill>
                  <a:schemeClr val="tx1"/>
                </a:solidFill>
              </a:rPr>
              <a:t> Spouse and Child</a:t>
            </a:r>
          </a:p>
          <a:p>
            <a:pPr algn="l" eaLnBrk="1" hangingPunct="1">
              <a:lnSpc>
                <a:spcPct val="120000"/>
              </a:lnSpc>
              <a:buFontTx/>
              <a:buChar char="•"/>
              <a:defRPr/>
            </a:pPr>
            <a:r>
              <a:rPr lang="en-US" altLang="en-US" sz="2400">
                <a:solidFill>
                  <a:schemeClr val="tx1"/>
                </a:solidFill>
              </a:rPr>
              <a:t> Child Only</a:t>
            </a:r>
          </a:p>
          <a:p>
            <a:pPr marL="0" indent="0" algn="l" eaLnBrk="1" hangingPunct="1">
              <a:lnSpc>
                <a:spcPct val="120000"/>
              </a:lnSpc>
              <a:buNone/>
              <a:defRPr/>
            </a:pPr>
            <a:endParaRPr lang="en-US" altLang="en-US" sz="2400">
              <a:solidFill>
                <a:schemeClr val="tx1"/>
              </a:solidFill>
            </a:endParaRPr>
          </a:p>
        </p:txBody>
      </p:sp>
      <p:sp>
        <p:nvSpPr>
          <p:cNvPr id="3" name="Rectangle 3">
            <a:extLst>
              <a:ext uri="{FF2B5EF4-FFF2-40B4-BE49-F238E27FC236}">
                <a16:creationId xmlns:a16="http://schemas.microsoft.com/office/drawing/2014/main" id="{765FCB2D-7923-FE32-BDC3-C8DA267D6C62}"/>
              </a:ext>
            </a:extLst>
          </p:cNvPr>
          <p:cNvSpPr txBox="1">
            <a:spLocks noChangeArrowheads="1"/>
          </p:cNvSpPr>
          <p:nvPr/>
        </p:nvSpPr>
        <p:spPr bwMode="auto">
          <a:xfrm>
            <a:off x="4572000" y="1825625"/>
            <a:ext cx="3943350" cy="21509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Tx/>
              <a:buChar char="•"/>
              <a:defRPr/>
            </a:pPr>
            <a:r>
              <a:rPr lang="en-US" altLang="en-US" sz="2400"/>
              <a:t>Former Spouse</a:t>
            </a:r>
          </a:p>
          <a:p>
            <a:pPr>
              <a:lnSpc>
                <a:spcPct val="120000"/>
              </a:lnSpc>
              <a:buFontTx/>
              <a:buChar char="•"/>
              <a:defRPr/>
            </a:pPr>
            <a:r>
              <a:rPr lang="en-US" altLang="en-US" sz="2400"/>
              <a:t>Former Spouse and Child</a:t>
            </a:r>
          </a:p>
          <a:p>
            <a:pPr>
              <a:lnSpc>
                <a:spcPct val="120000"/>
              </a:lnSpc>
              <a:buFontTx/>
              <a:buChar char="•"/>
              <a:defRPr/>
            </a:pPr>
            <a:r>
              <a:rPr lang="en-US" altLang="en-US" sz="2400"/>
              <a:t>Insurable Interest</a:t>
            </a:r>
          </a:p>
          <a:p>
            <a:pPr>
              <a:lnSpc>
                <a:spcPct val="120000"/>
              </a:lnSpc>
              <a:buFontTx/>
              <a:buChar char="•"/>
              <a:defRPr/>
            </a:pPr>
            <a:endParaRPr lang="en-US" altLang="en-US" sz="2400"/>
          </a:p>
        </p:txBody>
      </p:sp>
      <p:sp>
        <p:nvSpPr>
          <p:cNvPr id="7" name="TextBox 6">
            <a:extLst>
              <a:ext uri="{FF2B5EF4-FFF2-40B4-BE49-F238E27FC236}">
                <a16:creationId xmlns:a16="http://schemas.microsoft.com/office/drawing/2014/main" id="{0756A20A-0429-606A-484F-9C675B6148AC}"/>
              </a:ext>
            </a:extLst>
          </p:cNvPr>
          <p:cNvSpPr txBox="1"/>
          <p:nvPr/>
        </p:nvSpPr>
        <p:spPr>
          <a:xfrm>
            <a:off x="628649" y="4069487"/>
            <a:ext cx="7886700" cy="1809726"/>
          </a:xfrm>
          <a:prstGeom prst="rect">
            <a:avLst/>
          </a:prstGeom>
          <a:noFill/>
        </p:spPr>
        <p:txBody>
          <a:bodyPr wrap="square">
            <a:spAutoFit/>
          </a:bodyPr>
          <a:lstStyle/>
          <a:p>
            <a:pPr marL="0" indent="0" algn="l" eaLnBrk="1" hangingPunct="1">
              <a:lnSpc>
                <a:spcPct val="120000"/>
              </a:lnSpc>
              <a:buNone/>
              <a:defRPr/>
            </a:pPr>
            <a:r>
              <a:rPr lang="en-US" altLang="en-US">
                <a:solidFill>
                  <a:srgbClr val="FF0000"/>
                </a:solidFill>
                <a:latin typeface=" Arial"/>
              </a:rPr>
              <a:t>Notes: </a:t>
            </a:r>
          </a:p>
          <a:p>
            <a:pPr marL="342900" indent="-342900" algn="l" eaLnBrk="1" hangingPunct="1">
              <a:lnSpc>
                <a:spcPct val="100000"/>
              </a:lnSpc>
              <a:buFontTx/>
              <a:buChar char="•"/>
              <a:defRPr/>
            </a:pPr>
            <a:r>
              <a:rPr lang="en-US" altLang="en-US">
                <a:solidFill>
                  <a:srgbClr val="FF0000"/>
                </a:solidFill>
                <a:latin typeface=" Arial"/>
              </a:rPr>
              <a:t>Elections are by category and not by individual </a:t>
            </a:r>
          </a:p>
          <a:p>
            <a:pPr marL="342900" indent="-342900" algn="l" eaLnBrk="1" hangingPunct="1">
              <a:lnSpc>
                <a:spcPct val="100000"/>
              </a:lnSpc>
              <a:buFontTx/>
              <a:buChar char="•"/>
              <a:defRPr/>
            </a:pPr>
            <a:r>
              <a:rPr lang="en-US" altLang="en-US">
                <a:solidFill>
                  <a:srgbClr val="FF0000"/>
                </a:solidFill>
                <a:latin typeface=" Arial"/>
              </a:rPr>
              <a:t>Special Needs Trust can be elected for an incapacitated SBP covered child </a:t>
            </a:r>
            <a:r>
              <a:rPr lang="en-US" altLang="en-US">
                <a:latin typeface=" Arial"/>
              </a:rPr>
              <a:t>	</a:t>
            </a:r>
            <a:endParaRPr lang="en-US" altLang="en-US">
              <a:solidFill>
                <a:srgbClr val="FF0000"/>
              </a:solidFill>
              <a:latin typeface=" Arial"/>
            </a:endParaRPr>
          </a:p>
          <a:p>
            <a:pPr marL="342900" indent="-342900" algn="l" eaLnBrk="1" hangingPunct="1">
              <a:lnSpc>
                <a:spcPct val="100000"/>
              </a:lnSpc>
              <a:buFontTx/>
              <a:buChar char="•"/>
              <a:defRPr/>
            </a:pPr>
            <a:r>
              <a:rPr lang="en-US" altLang="en-US">
                <a:solidFill>
                  <a:srgbClr val="FF0000"/>
                </a:solidFill>
                <a:latin typeface=" Arial"/>
              </a:rPr>
              <a:t>When “Child” is listed in the category, it assumes “Children” if there is more than one eligible child</a:t>
            </a:r>
            <a:r>
              <a:rPr lang="en-US" altLang="en-US">
                <a:latin typeface=" Arial"/>
              </a:rPr>
              <a:t>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D5AF-1026-C967-69A5-990447C382E7}"/>
              </a:ext>
            </a:extLst>
          </p:cNvPr>
          <p:cNvSpPr>
            <a:spLocks noGrp="1"/>
          </p:cNvSpPr>
          <p:nvPr>
            <p:ph type="title"/>
          </p:nvPr>
        </p:nvSpPr>
        <p:spPr/>
        <p:txBody>
          <a:bodyPr/>
          <a:lstStyle/>
          <a:p>
            <a:pPr algn="ctr"/>
            <a:r>
              <a:rPr lang="en-US" altLang="en-US" sz="3200" b="1" kern="0">
                <a:solidFill>
                  <a:schemeClr val="tx1"/>
                </a:solidFill>
              </a:rPr>
              <a:t>Spouse Election Category</a:t>
            </a:r>
            <a:endParaRPr lang="en-US"/>
          </a:p>
        </p:txBody>
      </p:sp>
      <p:sp>
        <p:nvSpPr>
          <p:cNvPr id="25603" name="Rectangle 3">
            <a:extLst>
              <a:ext uri="{FF2B5EF4-FFF2-40B4-BE49-F238E27FC236}">
                <a16:creationId xmlns:a16="http://schemas.microsoft.com/office/drawing/2014/main" id="{E5D4E426-1012-6EAF-D386-071C784C8AE1}"/>
              </a:ext>
            </a:extLst>
          </p:cNvPr>
          <p:cNvSpPr>
            <a:spLocks noGrp="1" noChangeArrowheads="1"/>
          </p:cNvSpPr>
          <p:nvPr>
            <p:ph idx="1"/>
          </p:nvPr>
        </p:nvSpPr>
        <p:spPr bwMode="auto">
          <a:xfrm>
            <a:off x="628650" y="1799402"/>
            <a:ext cx="7886700" cy="454162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342900" indent="-342900" algn="l" eaLnBrk="1" hangingPunct="1">
              <a:lnSpc>
                <a:spcPct val="100000"/>
              </a:lnSpc>
              <a:buFontTx/>
              <a:buChar char="•"/>
              <a:defRPr/>
            </a:pPr>
            <a:r>
              <a:rPr lang="en-US" altLang="en-US" sz="1800">
                <a:solidFill>
                  <a:schemeClr val="tx1"/>
                </a:solidFill>
              </a:rPr>
              <a:t>Effective 1 Apr 08 annuity </a:t>
            </a:r>
          </a:p>
          <a:p>
            <a:pPr lvl="1" algn="l" eaLnBrk="1" hangingPunct="1">
              <a:lnSpc>
                <a:spcPct val="100000"/>
              </a:lnSpc>
              <a:buFontTx/>
              <a:buChar char="‒"/>
              <a:defRPr/>
            </a:pPr>
            <a:r>
              <a:rPr lang="en-US" altLang="en-US" sz="1800">
                <a:solidFill>
                  <a:schemeClr val="tx1"/>
                </a:solidFill>
              </a:rPr>
              <a:t>55% of “base amount” </a:t>
            </a:r>
          </a:p>
          <a:p>
            <a:pPr lvl="1" algn="l" eaLnBrk="1" hangingPunct="1">
              <a:lnSpc>
                <a:spcPct val="100000"/>
              </a:lnSpc>
              <a:buFontTx/>
              <a:buChar char="‒"/>
              <a:defRPr/>
            </a:pPr>
            <a:r>
              <a:rPr lang="en-US" altLang="en-US" sz="1800"/>
              <a:t>T</a:t>
            </a:r>
            <a:r>
              <a:rPr lang="en-US" altLang="en-US" sz="1800">
                <a:solidFill>
                  <a:schemeClr val="tx1"/>
                </a:solidFill>
              </a:rPr>
              <a:t>axed as unearned income</a:t>
            </a:r>
          </a:p>
          <a:p>
            <a:pPr marL="342900" indent="-342900" algn="l" eaLnBrk="1" hangingPunct="1">
              <a:lnSpc>
                <a:spcPct val="100000"/>
              </a:lnSpc>
              <a:buFontTx/>
              <a:buChar char="•"/>
              <a:defRPr/>
            </a:pPr>
            <a:r>
              <a:rPr lang="en-US" altLang="en-US" sz="1800">
                <a:solidFill>
                  <a:schemeClr val="tx1"/>
                </a:solidFill>
              </a:rPr>
              <a:t>Annuity paid forever </a:t>
            </a:r>
          </a:p>
          <a:p>
            <a:pPr lvl="1" algn="l" eaLnBrk="1" hangingPunct="1">
              <a:lnSpc>
                <a:spcPct val="100000"/>
              </a:lnSpc>
              <a:buFontTx/>
              <a:buChar char="‒"/>
              <a:defRPr/>
            </a:pPr>
            <a:r>
              <a:rPr lang="en-US" altLang="en-US" sz="1800">
                <a:solidFill>
                  <a:schemeClr val="tx1"/>
                </a:solidFill>
              </a:rPr>
              <a:t>Unless remarriage occurs prior to age 55</a:t>
            </a:r>
          </a:p>
          <a:p>
            <a:pPr lvl="1" algn="l" eaLnBrk="1" hangingPunct="1">
              <a:lnSpc>
                <a:spcPct val="100000"/>
              </a:lnSpc>
              <a:buFontTx/>
              <a:buChar char="‒"/>
              <a:defRPr/>
            </a:pPr>
            <a:r>
              <a:rPr lang="en-US" altLang="en-US" sz="1800">
                <a:solidFill>
                  <a:schemeClr val="tx1"/>
                </a:solidFill>
              </a:rPr>
              <a:t>If remarriage ends, annuity reinstated</a:t>
            </a:r>
          </a:p>
          <a:p>
            <a:pPr lvl="1" algn="l" eaLnBrk="1" hangingPunct="1">
              <a:lnSpc>
                <a:spcPct val="100000"/>
              </a:lnSpc>
              <a:buFontTx/>
              <a:buChar char="‒"/>
              <a:defRPr/>
            </a:pPr>
            <a:r>
              <a:rPr lang="en-US" altLang="en-US" sz="1800"/>
              <a:t>Prior to 14 Nov 86 – annuity stopped if remarriage occurred prior to age 60</a:t>
            </a:r>
            <a:endParaRPr lang="en-US" altLang="en-US" sz="1800">
              <a:solidFill>
                <a:schemeClr val="tx1"/>
              </a:solidFill>
            </a:endParaRPr>
          </a:p>
          <a:p>
            <a:pPr marL="342900" indent="-342900" algn="l" eaLnBrk="1" hangingPunct="1">
              <a:lnSpc>
                <a:spcPct val="100000"/>
              </a:lnSpc>
              <a:buFontTx/>
              <a:buChar char="•"/>
              <a:defRPr/>
            </a:pPr>
            <a:r>
              <a:rPr lang="en-US" altLang="en-US" sz="1800">
                <a:solidFill>
                  <a:schemeClr val="tx1"/>
                </a:solidFill>
              </a:rPr>
              <a:t>SBP or RCSBP increased by annual COLA</a:t>
            </a:r>
          </a:p>
          <a:p>
            <a:pPr marL="342900" indent="-342900" algn="l" eaLnBrk="1" hangingPunct="1">
              <a:lnSpc>
                <a:spcPct val="100000"/>
              </a:lnSpc>
              <a:buFontTx/>
              <a:buChar char="•"/>
              <a:defRPr/>
            </a:pPr>
            <a:r>
              <a:rPr lang="en-US" altLang="en-US" sz="1800">
                <a:solidFill>
                  <a:schemeClr val="tx1"/>
                </a:solidFill>
              </a:rPr>
              <a:t>If there are eligible children, Spouse Only SBP excludes those children and any future children</a:t>
            </a:r>
          </a:p>
          <a:p>
            <a:pPr marL="342900" indent="-342900" algn="l" eaLnBrk="1" hangingPunct="1">
              <a:lnSpc>
                <a:spcPct val="100000"/>
              </a:lnSpc>
              <a:buFontTx/>
              <a:buChar char="•"/>
              <a:defRPr/>
            </a:pPr>
            <a:r>
              <a:rPr lang="en-US" altLang="en-US" sz="1800">
                <a:solidFill>
                  <a:schemeClr val="tx1"/>
                </a:solidFill>
              </a:rPr>
              <a:t>No SBP premium paid after retirement for periods when there is no spouse beneficiary (effective 14 Oct 76)</a:t>
            </a:r>
          </a:p>
          <a:p>
            <a:pPr marL="0" indent="0" algn="l" eaLnBrk="1" hangingPunct="1">
              <a:lnSpc>
                <a:spcPct val="100000"/>
              </a:lnSpc>
              <a:buNone/>
              <a:defRPr/>
            </a:pPr>
            <a:endParaRPr lang="en-US" altLang="en-US" sz="1800">
              <a:solidFill>
                <a:schemeClr val="tx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Spouse Election</a:t>
            </a:r>
          </a:p>
        </p:txBody>
      </p:sp>
      <p:sp>
        <p:nvSpPr>
          <p:cNvPr id="21507"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fontScale="85000" lnSpcReduction="20000"/>
          </a:bodyPr>
          <a:lstStyle/>
          <a:p>
            <a:pPr marL="342900" indent="-342900" algn="l" eaLnBrk="1" hangingPunct="1">
              <a:lnSpc>
                <a:spcPct val="120000"/>
              </a:lnSpc>
              <a:buFontTx/>
              <a:buChar char="•"/>
              <a:defRPr/>
            </a:pPr>
            <a:r>
              <a:rPr lang="en-US" sz="2400">
                <a:solidFill>
                  <a:schemeClr val="tx1"/>
                </a:solidFill>
              </a:rPr>
              <a:t>Provides annuity of 55% of elected base amount</a:t>
            </a:r>
          </a:p>
          <a:p>
            <a:pPr marL="742950" lvl="1" indent="-342900" eaLnBrk="1" hangingPunct="1">
              <a:lnSpc>
                <a:spcPct val="120000"/>
              </a:lnSpc>
              <a:buFontTx/>
              <a:buChar char="‒"/>
            </a:pPr>
            <a:r>
              <a:rPr lang="en-US" sz="2400"/>
              <a:t>Minimum base amount = $300 </a:t>
            </a:r>
          </a:p>
          <a:p>
            <a:pPr marL="742950" lvl="1" indent="-342900" eaLnBrk="1" hangingPunct="1">
              <a:lnSpc>
                <a:spcPct val="120000"/>
              </a:lnSpc>
              <a:buFontTx/>
              <a:buChar char="‒"/>
            </a:pPr>
            <a:r>
              <a:rPr lang="en-US" sz="2400"/>
              <a:t>Maximum base amount = full retired pay</a:t>
            </a:r>
          </a:p>
          <a:p>
            <a:pPr marL="742950" lvl="1" indent="-342900" eaLnBrk="1" hangingPunct="1">
              <a:lnSpc>
                <a:spcPct val="120000"/>
              </a:lnSpc>
              <a:buFontTx/>
              <a:buChar char="‒"/>
            </a:pPr>
            <a:r>
              <a:rPr lang="en-US" sz="2400"/>
              <a:t>Base amount elected increases with COLA </a:t>
            </a:r>
          </a:p>
          <a:p>
            <a:pPr marL="742950" lvl="1" indent="-342900" eaLnBrk="1" hangingPunct="1">
              <a:lnSpc>
                <a:spcPct val="120000"/>
              </a:lnSpc>
              <a:buFontTx/>
              <a:buChar char="-"/>
            </a:pPr>
            <a:endParaRPr lang="en-US" sz="2400"/>
          </a:p>
          <a:p>
            <a:pPr marL="342900" indent="-342900" algn="l" eaLnBrk="1" hangingPunct="1">
              <a:lnSpc>
                <a:spcPct val="120000"/>
              </a:lnSpc>
              <a:buFontTx/>
              <a:buChar char="•"/>
              <a:defRPr/>
            </a:pPr>
            <a:r>
              <a:rPr lang="en-US" sz="2400">
                <a:solidFill>
                  <a:schemeClr val="tx1"/>
                </a:solidFill>
              </a:rPr>
              <a:t>Spouse cannot outlive the SBP annuity </a:t>
            </a:r>
          </a:p>
          <a:p>
            <a:pPr lvl="1" algn="l" eaLnBrk="1" hangingPunct="1">
              <a:lnSpc>
                <a:spcPct val="120000"/>
              </a:lnSpc>
              <a:buFontTx/>
              <a:buChar char="‒"/>
              <a:defRPr/>
            </a:pPr>
            <a:r>
              <a:rPr lang="en-US" sz="2400">
                <a:solidFill>
                  <a:schemeClr val="tx1"/>
                </a:solidFill>
              </a:rPr>
              <a:t>Paid forever (unless remarriage occurs prior to age 55)</a:t>
            </a:r>
          </a:p>
          <a:p>
            <a:pPr lvl="1" algn="l" eaLnBrk="1" hangingPunct="1">
              <a:lnSpc>
                <a:spcPct val="120000"/>
              </a:lnSpc>
              <a:buFontTx/>
              <a:buChar char="‒"/>
              <a:defRPr/>
            </a:pPr>
            <a:r>
              <a:rPr lang="en-US" sz="2400">
                <a:solidFill>
                  <a:schemeClr val="tx1"/>
                </a:solidFill>
              </a:rPr>
              <a:t>If remarriage prior to age 55 ends, annuity reinstated (must re-apply)</a:t>
            </a:r>
          </a:p>
          <a:p>
            <a:pPr lvl="1" algn="l" eaLnBrk="1" hangingPunct="1">
              <a:lnSpc>
                <a:spcPct val="120000"/>
              </a:lnSpc>
              <a:buFontTx/>
              <a:buChar char="-"/>
              <a:defRPr/>
            </a:pPr>
            <a:endParaRPr lang="en-US" sz="2400">
              <a:solidFill>
                <a:schemeClr val="tx1"/>
              </a:solidFill>
            </a:endParaRPr>
          </a:p>
          <a:p>
            <a:pPr marL="342900" indent="-342900" algn="l" eaLnBrk="1" hangingPunct="1">
              <a:lnSpc>
                <a:spcPct val="120000"/>
              </a:lnSpc>
              <a:buFontTx/>
              <a:buChar char="•"/>
              <a:defRPr/>
            </a:pPr>
            <a:r>
              <a:rPr lang="en-US" sz="2400">
                <a:solidFill>
                  <a:schemeClr val="tx1"/>
                </a:solidFill>
              </a:rPr>
              <a:t>SBP annuity increased annually by COLA</a:t>
            </a:r>
          </a:p>
        </p:txBody>
      </p:sp>
    </p:spTree>
    <p:extLst>
      <p:ext uri="{BB962C8B-B14F-4D97-AF65-F5344CB8AC3E}">
        <p14:creationId xmlns:p14="http://schemas.microsoft.com/office/powerpoint/2010/main" val="16354303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Spouse Election</a:t>
            </a:r>
          </a:p>
        </p:txBody>
      </p:sp>
      <p:sp>
        <p:nvSpPr>
          <p:cNvPr id="21507" name="Rectangle 3"/>
          <p:cNvSpPr>
            <a:spLocks noGrp="1" noChangeArrowheads="1"/>
          </p:cNvSpPr>
          <p:nvPr>
            <p:ph idx="1"/>
          </p:nvPr>
        </p:nvSpPr>
        <p:spPr bwMode="auto">
          <a:xfrm>
            <a:off x="628650" y="1734184"/>
            <a:ext cx="7886700" cy="4788535"/>
          </a:xfrm>
          <a:ln w="12700">
            <a:miter lim="800000"/>
            <a:headEnd/>
            <a:tailEnd/>
          </a:ln>
        </p:spPr>
        <p:txBody>
          <a:bodyPr vert="horz" wrap="square" lIns="90488" tIns="44450" rIns="90488" bIns="44450" numCol="1" anchor="t" anchorCtr="0" compatLnSpc="1">
            <a:prstTxWarp prst="textNoShape">
              <a:avLst/>
            </a:prstTxWarp>
            <a:noAutofit/>
          </a:bodyPr>
          <a:lstStyle/>
          <a:p>
            <a:pPr marL="342900" indent="-342900" eaLnBrk="1" hangingPunct="1">
              <a:lnSpc>
                <a:spcPct val="100000"/>
              </a:lnSpc>
              <a:defRPr/>
            </a:pPr>
            <a:r>
              <a:rPr lang="en-US" sz="2000"/>
              <a:t>Taxable as an annuity </a:t>
            </a:r>
          </a:p>
          <a:p>
            <a:pPr marL="342900" indent="-342900" eaLnBrk="1" hangingPunct="1">
              <a:lnSpc>
                <a:spcPct val="100000"/>
              </a:lnSpc>
              <a:defRPr/>
            </a:pPr>
            <a:endParaRPr lang="en-US" sz="2000"/>
          </a:p>
          <a:p>
            <a:pPr marL="342900" indent="-342900" eaLnBrk="1" hangingPunct="1">
              <a:lnSpc>
                <a:spcPct val="100000"/>
              </a:lnSpc>
              <a:defRPr/>
            </a:pPr>
            <a:r>
              <a:rPr lang="en-US" sz="2000"/>
              <a:t>SBP premiums paid pre-tax and increase with COLA since it’s a percentage of the base amount</a:t>
            </a:r>
          </a:p>
          <a:p>
            <a:pPr marL="342900" indent="-342900" eaLnBrk="1" hangingPunct="1">
              <a:lnSpc>
                <a:spcPct val="100000"/>
              </a:lnSpc>
              <a:defRPr/>
            </a:pPr>
            <a:endParaRPr lang="en-US" sz="2000"/>
          </a:p>
          <a:p>
            <a:pPr marL="342900" indent="-342900" algn="l" eaLnBrk="1" hangingPunct="1">
              <a:lnSpc>
                <a:spcPct val="100000"/>
              </a:lnSpc>
              <a:buFontTx/>
              <a:buChar char="•"/>
              <a:defRPr/>
            </a:pPr>
            <a:r>
              <a:rPr lang="en-US" sz="2000">
                <a:solidFill>
                  <a:schemeClr val="tx1"/>
                </a:solidFill>
              </a:rPr>
              <a:t>Cost stops when no spouse beneficiary</a:t>
            </a:r>
          </a:p>
          <a:p>
            <a:pPr marL="342900" indent="-342900" algn="l" eaLnBrk="1" hangingPunct="1">
              <a:lnSpc>
                <a:spcPct val="100000"/>
              </a:lnSpc>
              <a:buFontTx/>
              <a:buChar char="•"/>
              <a:defRPr/>
            </a:pPr>
            <a:endParaRPr lang="en-US" sz="2000">
              <a:solidFill>
                <a:schemeClr val="tx1"/>
              </a:solidFill>
            </a:endParaRPr>
          </a:p>
          <a:p>
            <a:pPr marL="342900" indent="-342900" algn="l" eaLnBrk="1" hangingPunct="1">
              <a:lnSpc>
                <a:spcPct val="100000"/>
              </a:lnSpc>
              <a:buFontTx/>
              <a:buChar char="•"/>
              <a:defRPr/>
            </a:pPr>
            <a:r>
              <a:rPr lang="en-US" sz="2000">
                <a:solidFill>
                  <a:schemeClr val="tx1"/>
                </a:solidFill>
              </a:rPr>
              <a:t>Election by category not by name</a:t>
            </a:r>
          </a:p>
          <a:p>
            <a:pPr marL="0" indent="0" algn="l" eaLnBrk="1" hangingPunct="1">
              <a:lnSpc>
                <a:spcPct val="100000"/>
              </a:lnSpc>
              <a:buNone/>
              <a:defRPr/>
            </a:pPr>
            <a:endParaRPr lang="en-US" sz="2000">
              <a:solidFill>
                <a:schemeClr val="tx1"/>
              </a:solidFill>
            </a:endParaRPr>
          </a:p>
          <a:p>
            <a:pPr marL="342900" indent="-342900" algn="l" eaLnBrk="1" hangingPunct="1">
              <a:lnSpc>
                <a:spcPct val="100000"/>
              </a:lnSpc>
              <a:buFontTx/>
              <a:buChar char="•"/>
              <a:defRPr/>
            </a:pPr>
            <a:r>
              <a:rPr lang="en-US" sz="2000">
                <a:solidFill>
                  <a:schemeClr val="tx1"/>
                </a:solidFill>
              </a:rPr>
              <a:t>A spouse can only receive one spouse SBP annuity - </a:t>
            </a:r>
            <a:r>
              <a:rPr lang="en-US" sz="2000"/>
              <a:t>If spouse is authorized more than one spouse SBP annuity, they must select one</a:t>
            </a:r>
          </a:p>
          <a:p>
            <a:pPr marL="342900" indent="-342900" algn="l" eaLnBrk="1" hangingPunct="1">
              <a:lnSpc>
                <a:spcPct val="100000"/>
              </a:lnSpc>
              <a:buFontTx/>
              <a:buChar char="•"/>
              <a:defRPr/>
            </a:pPr>
            <a:endParaRPr lang="en-US" sz="2000" b="1"/>
          </a:p>
        </p:txBody>
      </p:sp>
    </p:spTree>
    <p:extLst>
      <p:ext uri="{BB962C8B-B14F-4D97-AF65-F5344CB8AC3E}">
        <p14:creationId xmlns:p14="http://schemas.microsoft.com/office/powerpoint/2010/main" val="2802690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Spouse &amp; Child(</a:t>
            </a:r>
            <a:r>
              <a:rPr lang="en-US" altLang="en-US" b="1" err="1">
                <a:solidFill>
                  <a:schemeClr val="tx1"/>
                </a:solidFill>
                <a:latin typeface="Arial" panose="020B0604020202020204" pitchFamily="34" charset="0"/>
              </a:rPr>
              <a:t>ren</a:t>
            </a:r>
            <a:r>
              <a:rPr lang="en-US" altLang="en-US" b="1">
                <a:solidFill>
                  <a:schemeClr val="tx1"/>
                </a:solidFill>
                <a:latin typeface="Arial" panose="020B0604020202020204" pitchFamily="34" charset="0"/>
              </a:rPr>
              <a:t>) Election</a:t>
            </a:r>
          </a:p>
        </p:txBody>
      </p:sp>
      <p:sp>
        <p:nvSpPr>
          <p:cNvPr id="4915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92500"/>
          </a:bodyPr>
          <a:lstStyle/>
          <a:p>
            <a:pPr marL="342900" indent="-342900" algn="l" eaLnBrk="1" hangingPunct="1">
              <a:lnSpc>
                <a:spcPct val="100000"/>
              </a:lnSpc>
              <a:buFontTx/>
              <a:buChar char="•"/>
            </a:pPr>
            <a:r>
              <a:rPr lang="en-US" altLang="en-US" sz="2400">
                <a:solidFill>
                  <a:schemeClr val="tx1"/>
                </a:solidFill>
              </a:rPr>
              <a:t>Spouse is the primary beneficiary </a:t>
            </a:r>
          </a:p>
          <a:p>
            <a:pPr marL="342900" indent="-342900" algn="l" eaLnBrk="1" hangingPunct="1">
              <a:lnSpc>
                <a:spcPct val="100000"/>
              </a:lnSpc>
              <a:buFontTx/>
              <a:buChar char="•"/>
            </a:pPr>
            <a:r>
              <a:rPr lang="en-US" altLang="en-US" sz="2400">
                <a:solidFill>
                  <a:schemeClr val="tx1"/>
                </a:solidFill>
              </a:rPr>
              <a:t>Children are secondary beneficiary and receive the annuity </a:t>
            </a:r>
            <a:r>
              <a:rPr lang="en-US" altLang="en-US" sz="2400" b="1">
                <a:solidFill>
                  <a:schemeClr val="tx1"/>
                </a:solidFill>
              </a:rPr>
              <a:t>only if </a:t>
            </a:r>
            <a:r>
              <a:rPr lang="en-US" altLang="en-US" sz="2400">
                <a:solidFill>
                  <a:schemeClr val="tx1"/>
                </a:solidFill>
              </a:rPr>
              <a:t>spouse loses SBP eligibility (remarriage prior to age 55 or death) </a:t>
            </a:r>
            <a:r>
              <a:rPr lang="en-US" altLang="en-US" sz="2400" b="1">
                <a:solidFill>
                  <a:schemeClr val="tx1"/>
                </a:solidFill>
              </a:rPr>
              <a:t>and </a:t>
            </a:r>
            <a:r>
              <a:rPr lang="en-US" altLang="en-US" sz="2400">
                <a:solidFill>
                  <a:schemeClr val="tx1"/>
                </a:solidFill>
              </a:rPr>
              <a:t>children are still eligible </a:t>
            </a:r>
          </a:p>
          <a:p>
            <a:pPr marL="342900" indent="-342900" algn="l" eaLnBrk="1" hangingPunct="1">
              <a:lnSpc>
                <a:spcPct val="100000"/>
              </a:lnSpc>
              <a:buFontTx/>
              <a:buChar char="•"/>
            </a:pPr>
            <a:r>
              <a:rPr lang="en-US" altLang="en-US" sz="2400">
                <a:solidFill>
                  <a:schemeClr val="tx1"/>
                </a:solidFill>
              </a:rPr>
              <a:t>Child cost is based on ages of member, spouse </a:t>
            </a:r>
            <a:r>
              <a:rPr lang="en-US" altLang="en-US" sz="2400"/>
              <a:t>and </a:t>
            </a:r>
            <a:r>
              <a:rPr lang="en-US" altLang="en-US" sz="2400">
                <a:solidFill>
                  <a:schemeClr val="tx1"/>
                </a:solidFill>
              </a:rPr>
              <a:t>youngest child</a:t>
            </a:r>
          </a:p>
          <a:p>
            <a:pPr marL="342900" indent="-342900" algn="l" eaLnBrk="1" hangingPunct="1">
              <a:lnSpc>
                <a:spcPct val="100000"/>
              </a:lnSpc>
              <a:buFontTx/>
              <a:buChar char="•"/>
            </a:pPr>
            <a:r>
              <a:rPr lang="en-US" altLang="en-US" sz="2400">
                <a:solidFill>
                  <a:schemeClr val="tx1"/>
                </a:solidFill>
              </a:rPr>
              <a:t>Cost of child coverage as secondary beneficiary - very low </a:t>
            </a:r>
          </a:p>
          <a:p>
            <a:pPr marL="342900" indent="-342900" algn="l" eaLnBrk="1" hangingPunct="1">
              <a:lnSpc>
                <a:spcPct val="100000"/>
              </a:lnSpc>
              <a:buFontTx/>
              <a:buChar char="•"/>
            </a:pPr>
            <a:r>
              <a:rPr lang="en-US" altLang="en-US" sz="2400">
                <a:solidFill>
                  <a:schemeClr val="tx1"/>
                </a:solidFill>
              </a:rPr>
              <a:t>Child cost is added to the spouse SBP cost</a:t>
            </a:r>
          </a:p>
          <a:p>
            <a:pPr marL="342900" indent="-342900" algn="l" eaLnBrk="1" hangingPunct="1">
              <a:lnSpc>
                <a:spcPct val="100000"/>
              </a:lnSpc>
              <a:buFontTx/>
              <a:buChar char="•"/>
            </a:pPr>
            <a:r>
              <a:rPr lang="en-US" altLang="en-US" sz="2400">
                <a:solidFill>
                  <a:schemeClr val="tx1"/>
                </a:solidFill>
              </a:rPr>
              <a:t>If divorced or spouse dies and there are eligible children, the SBP cost is recalculated as child </a:t>
            </a:r>
            <a:r>
              <a:rPr lang="en-US" altLang="en-US" sz="2400"/>
              <a:t>o</a:t>
            </a:r>
            <a:r>
              <a:rPr lang="en-US" altLang="en-US" sz="2400">
                <a:solidFill>
                  <a:schemeClr val="tx1"/>
                </a:solidFill>
              </a:rPr>
              <a:t>nly</a:t>
            </a:r>
          </a:p>
          <a:p>
            <a:pPr marL="342900" indent="-342900" algn="l" eaLnBrk="1" hangingPunct="1">
              <a:lnSpc>
                <a:spcPct val="100000"/>
              </a:lnSpc>
              <a:buFontTx/>
              <a:buChar char="•"/>
            </a:pPr>
            <a:endParaRPr lang="en-US" altLang="en-US" sz="2800">
              <a:solidFill>
                <a:schemeClr val="tx1"/>
              </a:solidFill>
              <a:latin typeface="Arial" panose="020B0604020202020204" pitchFamily="34" charset="0"/>
            </a:endParaRPr>
          </a:p>
        </p:txBody>
      </p:sp>
    </p:spTree>
    <p:extLst>
      <p:ext uri="{BB962C8B-B14F-4D97-AF65-F5344CB8AC3E}">
        <p14:creationId xmlns:p14="http://schemas.microsoft.com/office/powerpoint/2010/main" val="33644013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Child(</a:t>
            </a:r>
            <a:r>
              <a:rPr lang="en-US" altLang="en-US" b="1" err="1">
                <a:solidFill>
                  <a:schemeClr val="tx1"/>
                </a:solidFill>
                <a:latin typeface="Arial" panose="020B0604020202020204" pitchFamily="34" charset="0"/>
              </a:rPr>
              <a:t>ren</a:t>
            </a:r>
            <a:r>
              <a:rPr lang="en-US" altLang="en-US" b="1">
                <a:solidFill>
                  <a:schemeClr val="tx1"/>
                </a:solidFill>
                <a:latin typeface="Arial" panose="020B0604020202020204" pitchFamily="34" charset="0"/>
              </a:rPr>
              <a:t>) Only Election</a:t>
            </a:r>
          </a:p>
        </p:txBody>
      </p:sp>
      <p:sp>
        <p:nvSpPr>
          <p:cNvPr id="5120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85000" lnSpcReduction="10000"/>
          </a:bodyPr>
          <a:lstStyle/>
          <a:p>
            <a:pPr eaLnBrk="1" hangingPunct="1">
              <a:lnSpc>
                <a:spcPct val="120000"/>
              </a:lnSpc>
            </a:pPr>
            <a:r>
              <a:rPr lang="en-US" altLang="en-US" sz="2400">
                <a:latin typeface="Arial" panose="020B0604020202020204" pitchFamily="34" charset="0"/>
              </a:rPr>
              <a:t>Cost based on ages of member &amp; youngest child</a:t>
            </a:r>
          </a:p>
          <a:p>
            <a:pPr eaLnBrk="1" hangingPunct="1">
              <a:lnSpc>
                <a:spcPct val="120000"/>
              </a:lnSpc>
            </a:pPr>
            <a:r>
              <a:rPr lang="en-US" altLang="en-US" sz="2400">
                <a:latin typeface="Arial" panose="020B0604020202020204" pitchFamily="34" charset="0"/>
              </a:rPr>
              <a:t>Cost stops when no eligible children remain</a:t>
            </a:r>
          </a:p>
          <a:p>
            <a:pPr eaLnBrk="1" hangingPunct="1">
              <a:lnSpc>
                <a:spcPct val="120000"/>
              </a:lnSpc>
            </a:pPr>
            <a:r>
              <a:rPr lang="en-US" altLang="en-US" sz="2400">
                <a:latin typeface="Arial" panose="020B0604020202020204" pitchFamily="34" charset="0"/>
              </a:rPr>
              <a:t>Cheaper than “spouse” due to finite benefit</a:t>
            </a:r>
          </a:p>
          <a:p>
            <a:pPr eaLnBrk="1" hangingPunct="1">
              <a:lnSpc>
                <a:spcPct val="120000"/>
              </a:lnSpc>
            </a:pPr>
            <a:r>
              <a:rPr lang="en-US" altLang="en-US" sz="2400">
                <a:latin typeface="Arial" panose="020B0604020202020204" pitchFamily="34" charset="0"/>
              </a:rPr>
              <a:t>Because the child is the primary SBP beneficiary, election is more costly than the Spouse and Child election where the child is the secondary beneficiary </a:t>
            </a:r>
          </a:p>
          <a:p>
            <a:pPr eaLnBrk="1" hangingPunct="1">
              <a:lnSpc>
                <a:spcPct val="120000"/>
              </a:lnSpc>
            </a:pPr>
            <a:r>
              <a:rPr lang="en-US" altLang="en-US" sz="2400">
                <a:latin typeface="Arial" panose="020B0604020202020204" pitchFamily="34" charset="0"/>
              </a:rPr>
              <a:t>If you marry and new spouse is added to SBP coverage, the election becomes spouse and child</a:t>
            </a:r>
          </a:p>
          <a:p>
            <a:pPr lvl="1" eaLnBrk="1" hangingPunct="1">
              <a:lnSpc>
                <a:spcPct val="120000"/>
              </a:lnSpc>
              <a:buFont typeface="Arial" panose="020B0604020202020204" pitchFamily="34" charset="0"/>
              <a:buChar char="‒"/>
            </a:pPr>
            <a:r>
              <a:rPr lang="en-US" altLang="en-US" sz="2400">
                <a:latin typeface="Arial" panose="020B0604020202020204" pitchFamily="34" charset="0"/>
              </a:rPr>
              <a:t>Child cost is recalculated as an add on cost to  spouse cost</a:t>
            </a:r>
          </a:p>
          <a:p>
            <a:pPr lvl="1" eaLnBrk="1" hangingPunct="1">
              <a:lnSpc>
                <a:spcPct val="120000"/>
              </a:lnSpc>
              <a:buFont typeface="Arial" panose="020B0604020202020204" pitchFamily="34" charset="0"/>
              <a:buChar char="‒"/>
            </a:pPr>
            <a:r>
              <a:rPr lang="en-US" altLang="en-US" sz="2400">
                <a:latin typeface="Arial" panose="020B0604020202020204" pitchFamily="34" charset="0"/>
              </a:rPr>
              <a:t>The rules for spouse and child coverage apply</a:t>
            </a:r>
          </a:p>
          <a:p>
            <a:pPr lvl="1" eaLnBrk="1" hangingPunct="1">
              <a:lnSpc>
                <a:spcPct val="120000"/>
              </a:lnSpc>
            </a:pPr>
            <a:endParaRPr lang="en-US" altLang="en-US" sz="2400">
              <a:latin typeface="Arial" panose="020B0604020202020204" pitchFamily="34" charset="0"/>
            </a:endParaRPr>
          </a:p>
          <a:p>
            <a:pPr lvl="1" eaLnBrk="1" hangingPunct="1">
              <a:lnSpc>
                <a:spcPct val="120000"/>
              </a:lnSpc>
            </a:pPr>
            <a:endParaRPr lang="en-US" altLang="en-US" sz="2400">
              <a:latin typeface="Arial" panose="020B0604020202020204" pitchFamily="34" charset="0"/>
            </a:endParaRPr>
          </a:p>
        </p:txBody>
      </p:sp>
    </p:spTree>
    <p:extLst>
      <p:ext uri="{BB962C8B-B14F-4D97-AF65-F5344CB8AC3E}">
        <p14:creationId xmlns:p14="http://schemas.microsoft.com/office/powerpoint/2010/main" val="14120598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345028" y="4611028"/>
            <a:ext cx="1522396" cy="16976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 Arial"/>
            </a:endParaRPr>
          </a:p>
        </p:txBody>
      </p:sp>
      <p:sp>
        <p:nvSpPr>
          <p:cNvPr id="51202" name="Rectangle 2"/>
          <p:cNvSpPr>
            <a:spLocks noGrp="1" noChangeArrowheads="1"/>
          </p:cNvSpPr>
          <p:nvPr>
            <p:ph type="title"/>
          </p:nvPr>
        </p:nvSpPr>
        <p:spPr/>
        <p:txBody>
          <a:bodyPr>
            <a:normAutofit/>
          </a:bodyPr>
          <a:lstStyle/>
          <a:p>
            <a:pPr algn="ctr"/>
            <a:r>
              <a:rPr lang="en-US" altLang="en-US" b="1">
                <a:solidFill>
                  <a:schemeClr val="tx1"/>
                </a:solidFill>
              </a:rPr>
              <a:t>Child(</a:t>
            </a:r>
            <a:r>
              <a:rPr lang="en-US" altLang="en-US" b="1" err="1">
                <a:solidFill>
                  <a:schemeClr val="tx1"/>
                </a:solidFill>
              </a:rPr>
              <a:t>ren</a:t>
            </a:r>
            <a:r>
              <a:rPr lang="en-US" altLang="en-US" b="1">
                <a:solidFill>
                  <a:schemeClr val="tx1"/>
                </a:solidFill>
              </a:rPr>
              <a:t>) Only Election</a:t>
            </a:r>
          </a:p>
        </p:txBody>
      </p:sp>
      <p:sp>
        <p:nvSpPr>
          <p:cNvPr id="4" name="Content Placeholder 3"/>
          <p:cNvSpPr>
            <a:spLocks noGrp="1"/>
          </p:cNvSpPr>
          <p:nvPr>
            <p:ph idx="1"/>
          </p:nvPr>
        </p:nvSpPr>
        <p:spPr/>
        <p:txBody>
          <a:bodyPr>
            <a:normAutofit/>
          </a:bodyPr>
          <a:lstStyle/>
          <a:p>
            <a:pPr marL="342900" lvl="1" indent="-342900" eaLnBrk="1" hangingPunct="1">
              <a:lnSpc>
                <a:spcPct val="100000"/>
              </a:lnSpc>
              <a:buFont typeface="Arial" panose="020B0604020202020204" pitchFamily="34" charset="0"/>
              <a:buChar char="•"/>
              <a:defRPr/>
            </a:pPr>
            <a:r>
              <a:rPr lang="en-US" altLang="en-US" sz="2000">
                <a:ea typeface="+mn-ea"/>
                <a:cs typeface="+mn-cs"/>
              </a:rPr>
              <a:t>All eligible children covered at one cost</a:t>
            </a:r>
          </a:p>
          <a:p>
            <a:pPr marL="342900" lvl="1" indent="-342900" eaLnBrk="1" hangingPunct="1">
              <a:lnSpc>
                <a:spcPct val="100000"/>
              </a:lnSpc>
              <a:buFont typeface="Arial" panose="020B0604020202020204" pitchFamily="34" charset="0"/>
              <a:buChar char="•"/>
              <a:defRPr/>
            </a:pPr>
            <a:r>
              <a:rPr lang="en-US" altLang="en-US" sz="2000">
                <a:ea typeface="+mn-ea"/>
                <a:cs typeface="+mn-cs"/>
              </a:rPr>
              <a:t>Cost stops when no eligible children remain</a:t>
            </a:r>
          </a:p>
          <a:p>
            <a:pPr marL="342900" lvl="1" indent="-342900" eaLnBrk="1" hangingPunct="1">
              <a:lnSpc>
                <a:spcPct val="100000"/>
              </a:lnSpc>
              <a:buFont typeface="Arial" panose="020B0604020202020204" pitchFamily="34" charset="0"/>
              <a:buChar char="•"/>
              <a:defRPr/>
            </a:pPr>
            <a:r>
              <a:rPr lang="en-US" altLang="en-US" sz="2000">
                <a:ea typeface="+mn-ea"/>
                <a:cs typeface="+mn-cs"/>
              </a:rPr>
              <a:t>Annuity divided equally among all eligible children</a:t>
            </a:r>
          </a:p>
          <a:p>
            <a:pPr marL="342900" lvl="1" indent="-342900" eaLnBrk="1" hangingPunct="1">
              <a:lnSpc>
                <a:spcPct val="100000"/>
              </a:lnSpc>
              <a:buFont typeface="Arial" panose="020B0604020202020204" pitchFamily="34" charset="0"/>
              <a:buChar char="•"/>
              <a:defRPr/>
            </a:pPr>
            <a:r>
              <a:rPr lang="en-US" altLang="en-US" sz="2000">
                <a:ea typeface="+mn-ea"/>
                <a:cs typeface="+mn-cs"/>
              </a:rPr>
              <a:t>A child can receive more than one child SBP annuity </a:t>
            </a:r>
          </a:p>
          <a:p>
            <a:pPr marL="342900" indent="-342900" eaLnBrk="1" hangingPunct="1">
              <a:lnSpc>
                <a:spcPct val="100000"/>
              </a:lnSpc>
              <a:buFont typeface="Arial" panose="020B0604020202020204" pitchFamily="34" charset="0"/>
              <a:buChar char="•"/>
              <a:defRPr/>
            </a:pPr>
            <a:endParaRPr lang="en-US" altLang="en-US" sz="2000"/>
          </a:p>
          <a:p>
            <a:pPr marL="0" indent="0">
              <a:lnSpc>
                <a:spcPct val="100000"/>
              </a:lnSpc>
              <a:buNone/>
            </a:pPr>
            <a:endParaRPr lang="en-US" sz="2000"/>
          </a:p>
        </p:txBody>
      </p:sp>
      <p:graphicFrame>
        <p:nvGraphicFramePr>
          <p:cNvPr id="8" name="Diagram 7"/>
          <p:cNvGraphicFramePr/>
          <p:nvPr>
            <p:extLst>
              <p:ext uri="{D42A27DB-BD31-4B8C-83A1-F6EECF244321}">
                <p14:modId xmlns:p14="http://schemas.microsoft.com/office/powerpoint/2010/main" val="2329236990"/>
              </p:ext>
            </p:extLst>
          </p:nvPr>
        </p:nvGraphicFramePr>
        <p:xfrm>
          <a:off x="3323651" y="3929051"/>
          <a:ext cx="2286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128438460"/>
              </p:ext>
            </p:extLst>
          </p:nvPr>
        </p:nvGraphicFramePr>
        <p:xfrm>
          <a:off x="193355" y="3929051"/>
          <a:ext cx="2286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2081698173"/>
              </p:ext>
            </p:extLst>
          </p:nvPr>
        </p:nvGraphicFramePr>
        <p:xfrm>
          <a:off x="6460456" y="3929051"/>
          <a:ext cx="228600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Right Arrow 11"/>
          <p:cNvSpPr>
            <a:spLocks noChangeArrowheads="1"/>
          </p:cNvSpPr>
          <p:nvPr/>
        </p:nvSpPr>
        <p:spPr bwMode="auto">
          <a:xfrm>
            <a:off x="2415506" y="4829164"/>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 Arial"/>
            </a:endParaRPr>
          </a:p>
        </p:txBody>
      </p:sp>
      <p:sp>
        <p:nvSpPr>
          <p:cNvPr id="13" name="Right Arrow 12"/>
          <p:cNvSpPr>
            <a:spLocks noChangeArrowheads="1"/>
          </p:cNvSpPr>
          <p:nvPr/>
        </p:nvSpPr>
        <p:spPr bwMode="auto">
          <a:xfrm>
            <a:off x="5546056" y="4829164"/>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 Arial"/>
            </a:endParaRPr>
          </a:p>
        </p:txBody>
      </p:sp>
      <p:sp>
        <p:nvSpPr>
          <p:cNvPr id="14" name="Rectangle 2"/>
          <p:cNvSpPr txBox="1">
            <a:spLocks noChangeArrowheads="1"/>
          </p:cNvSpPr>
          <p:nvPr/>
        </p:nvSpPr>
        <p:spPr>
          <a:xfrm>
            <a:off x="444595" y="3429000"/>
            <a:ext cx="8229600" cy="808038"/>
          </a:xfrm>
          <a:prstGeom prst="rect">
            <a:avLst/>
          </a:prstGeom>
        </p:spPr>
        <p:txBody>
          <a:bodyPr/>
          <a:lst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a:lstStyle>
          <a:p>
            <a:r>
              <a:rPr lang="en-US" altLang="en-US" sz="3200" u="sng" kern="0">
                <a:solidFill>
                  <a:schemeClr val="tx1"/>
                </a:solidFill>
              </a:rPr>
              <a:t>Annuity</a:t>
            </a:r>
          </a:p>
        </p:txBody>
      </p:sp>
      <p:sp>
        <p:nvSpPr>
          <p:cNvPr id="5" name="TextBox 4"/>
          <p:cNvSpPr txBox="1"/>
          <p:nvPr/>
        </p:nvSpPr>
        <p:spPr>
          <a:xfrm>
            <a:off x="76200" y="6107668"/>
            <a:ext cx="2498056" cy="400110"/>
          </a:xfrm>
          <a:prstGeom prst="rect">
            <a:avLst/>
          </a:prstGeom>
          <a:noFill/>
          <a:ln>
            <a:solidFill>
              <a:schemeClr val="tx1"/>
            </a:solidFill>
          </a:ln>
        </p:spPr>
        <p:txBody>
          <a:bodyPr wrap="none" rtlCol="0">
            <a:spAutoFit/>
          </a:bodyPr>
          <a:lstStyle/>
          <a:p>
            <a:pPr algn="ctr"/>
            <a:r>
              <a:rPr lang="en-US" sz="2000">
                <a:latin typeface=" Arial"/>
              </a:rPr>
              <a:t>Two eligible children</a:t>
            </a:r>
          </a:p>
        </p:txBody>
      </p:sp>
      <p:sp>
        <p:nvSpPr>
          <p:cNvPr id="16" name="TextBox 15"/>
          <p:cNvSpPr txBox="1"/>
          <p:nvPr/>
        </p:nvSpPr>
        <p:spPr>
          <a:xfrm>
            <a:off x="2819400" y="6096000"/>
            <a:ext cx="3260829" cy="400110"/>
          </a:xfrm>
          <a:prstGeom prst="rect">
            <a:avLst/>
          </a:prstGeom>
          <a:noFill/>
          <a:ln>
            <a:solidFill>
              <a:schemeClr val="tx1"/>
            </a:solidFill>
          </a:ln>
        </p:spPr>
        <p:txBody>
          <a:bodyPr wrap="none" rtlCol="0">
            <a:spAutoFit/>
          </a:bodyPr>
          <a:lstStyle/>
          <a:p>
            <a:pPr algn="ctr"/>
            <a:r>
              <a:rPr lang="en-US" sz="2000">
                <a:latin typeface=" Arial"/>
              </a:rPr>
              <a:t>Child 1 ages out or marries</a:t>
            </a:r>
          </a:p>
        </p:txBody>
      </p:sp>
      <p:sp>
        <p:nvSpPr>
          <p:cNvPr id="17" name="TextBox 16"/>
          <p:cNvSpPr txBox="1"/>
          <p:nvPr/>
        </p:nvSpPr>
        <p:spPr>
          <a:xfrm>
            <a:off x="6207722" y="6107668"/>
            <a:ext cx="2659702" cy="400110"/>
          </a:xfrm>
          <a:prstGeom prst="rect">
            <a:avLst/>
          </a:prstGeom>
          <a:noFill/>
          <a:ln>
            <a:solidFill>
              <a:schemeClr val="tx1"/>
            </a:solidFill>
          </a:ln>
        </p:spPr>
        <p:txBody>
          <a:bodyPr wrap="none" rtlCol="0">
            <a:spAutoFit/>
          </a:bodyPr>
          <a:lstStyle/>
          <a:p>
            <a:pPr algn="ctr"/>
            <a:r>
              <a:rPr lang="en-US" sz="2000">
                <a:latin typeface=" Arial"/>
              </a:rPr>
              <a:t>Both age out or marry</a:t>
            </a:r>
          </a:p>
        </p:txBody>
      </p:sp>
    </p:spTree>
    <p:extLst>
      <p:ext uri="{BB962C8B-B14F-4D97-AF65-F5344CB8AC3E}">
        <p14:creationId xmlns:p14="http://schemas.microsoft.com/office/powerpoint/2010/main" val="2347325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1" grpId="0">
        <p:bldAsOne/>
      </p:bldGraphic>
      <p:bldP spid="12" grpId="0" animBg="1"/>
      <p:bldP spid="13" grpId="0" animBg="1"/>
      <p:bldP spid="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a:r>
              <a:rPr lang="en-US" altLang="en-US" b="1">
                <a:solidFill>
                  <a:schemeClr val="tx1"/>
                </a:solidFill>
              </a:rPr>
              <a:t>Child Eligibility</a:t>
            </a:r>
          </a:p>
        </p:txBody>
      </p:sp>
      <p:sp>
        <p:nvSpPr>
          <p:cNvPr id="4" name="Content Placeholder 3"/>
          <p:cNvSpPr>
            <a:spLocks noGrp="1"/>
          </p:cNvSpPr>
          <p:nvPr>
            <p:ph idx="1"/>
          </p:nvPr>
        </p:nvSpPr>
        <p:spPr/>
        <p:txBody>
          <a:bodyPr>
            <a:normAutofit fontScale="85000" lnSpcReduction="10000"/>
          </a:bodyPr>
          <a:lstStyle/>
          <a:p>
            <a:pPr marL="457200" indent="-457200" eaLnBrk="1" hangingPunct="1">
              <a:lnSpc>
                <a:spcPct val="120000"/>
              </a:lnSpc>
              <a:buFont typeface="Arial" panose="020B0604020202020204" pitchFamily="34" charset="0"/>
              <a:buChar char="•"/>
              <a:defRPr/>
            </a:pPr>
            <a:r>
              <a:rPr lang="en-US" altLang="en-US" sz="2400"/>
              <a:t>Child must be:</a:t>
            </a:r>
          </a:p>
          <a:p>
            <a:pPr lvl="1" eaLnBrk="1" hangingPunct="1">
              <a:lnSpc>
                <a:spcPct val="120000"/>
              </a:lnSpc>
              <a:buFontTx/>
              <a:buChar char="‒"/>
              <a:defRPr/>
            </a:pPr>
            <a:r>
              <a:rPr lang="en-US" altLang="en-US" sz="2400"/>
              <a:t>Unmarried</a:t>
            </a:r>
          </a:p>
          <a:p>
            <a:pPr lvl="1" eaLnBrk="1" hangingPunct="1">
              <a:lnSpc>
                <a:spcPct val="120000"/>
              </a:lnSpc>
              <a:buFontTx/>
              <a:buChar char="‒"/>
              <a:defRPr/>
            </a:pPr>
            <a:r>
              <a:rPr lang="en-US" altLang="en-US" sz="2400"/>
              <a:t>Age: up to 18 or 22 if a full-time student</a:t>
            </a:r>
          </a:p>
          <a:p>
            <a:pPr lvl="1" eaLnBrk="1" hangingPunct="1">
              <a:lnSpc>
                <a:spcPct val="120000"/>
              </a:lnSpc>
              <a:buFontTx/>
              <a:buChar char="‒"/>
              <a:defRPr/>
            </a:pPr>
            <a:r>
              <a:rPr lang="en-US" altLang="en-US" sz="2400"/>
              <a:t>Unmarried Incapacitated child – eligible forever if condition was incurred while eligible for SBP</a:t>
            </a:r>
          </a:p>
          <a:p>
            <a:pPr marL="342900" indent="-342900" eaLnBrk="1" hangingPunct="1">
              <a:lnSpc>
                <a:spcPct val="120000"/>
              </a:lnSpc>
              <a:buFont typeface="Arial" panose="020B0604020202020204" pitchFamily="34" charset="0"/>
              <a:buChar char="•"/>
              <a:defRPr/>
            </a:pPr>
            <a:r>
              <a:rPr lang="en-US" altLang="en-US" sz="2400"/>
              <a:t>Natural child</a:t>
            </a:r>
          </a:p>
          <a:p>
            <a:pPr marL="342900" indent="-342900" eaLnBrk="1" hangingPunct="1">
              <a:lnSpc>
                <a:spcPct val="120000"/>
              </a:lnSpc>
              <a:buFont typeface="Arial" panose="020B0604020202020204" pitchFamily="34" charset="0"/>
              <a:buChar char="•"/>
              <a:defRPr/>
            </a:pPr>
            <a:r>
              <a:rPr lang="en-US" altLang="en-US" sz="2400"/>
              <a:t>Adopted Child</a:t>
            </a:r>
          </a:p>
          <a:p>
            <a:pPr marL="342900" indent="-342900" eaLnBrk="1" hangingPunct="1">
              <a:lnSpc>
                <a:spcPct val="120000"/>
              </a:lnSpc>
              <a:buFont typeface="Arial" panose="020B0604020202020204" pitchFamily="34" charset="0"/>
              <a:buChar char="•"/>
              <a:defRPr/>
            </a:pPr>
            <a:r>
              <a:rPr lang="en-US" altLang="en-US" sz="2400"/>
              <a:t>Stepchild, foster child who is living in a parent child relationship with the military member when that member dies</a:t>
            </a:r>
          </a:p>
          <a:p>
            <a:pPr marL="342900" indent="-342900" eaLnBrk="1" hangingPunct="1">
              <a:lnSpc>
                <a:spcPct val="120000"/>
              </a:lnSpc>
              <a:buFont typeface="Arial" panose="020B0604020202020204" pitchFamily="34" charset="0"/>
              <a:buChar char="•"/>
              <a:defRPr/>
            </a:pPr>
            <a:r>
              <a:rPr lang="en-US" altLang="en-US" sz="2400">
                <a:latin typeface="Arial" panose="020B0604020202020204" pitchFamily="34" charset="0"/>
              </a:rPr>
              <a:t>When no eligible children remain, child SBP cost stops</a:t>
            </a:r>
            <a:endParaRPr lang="en-US" altLang="en-US" sz="2400"/>
          </a:p>
          <a:p>
            <a:pPr marL="0" indent="0">
              <a:lnSpc>
                <a:spcPct val="120000"/>
              </a:lnSpc>
              <a:buNone/>
            </a:pPr>
            <a:endParaRPr lang="en-US" sz="2400"/>
          </a:p>
        </p:txBody>
      </p:sp>
    </p:spTree>
    <p:extLst>
      <p:ext uri="{BB962C8B-B14F-4D97-AF65-F5344CB8AC3E}">
        <p14:creationId xmlns:p14="http://schemas.microsoft.com/office/powerpoint/2010/main" val="26768000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b="1">
                <a:solidFill>
                  <a:schemeClr val="tx1"/>
                </a:solidFill>
              </a:rPr>
              <a:t>Our Goal</a:t>
            </a:r>
          </a:p>
        </p:txBody>
      </p:sp>
      <p:sp>
        <p:nvSpPr>
          <p:cNvPr id="4" name="Content Placeholder 3"/>
          <p:cNvSpPr>
            <a:spLocks noGrp="1"/>
          </p:cNvSpPr>
          <p:nvPr>
            <p:ph idx="1"/>
          </p:nvPr>
        </p:nvSpPr>
        <p:spPr/>
        <p:txBody>
          <a:bodyPr>
            <a:normAutofit/>
          </a:bodyPr>
          <a:lstStyle/>
          <a:p>
            <a:pPr>
              <a:lnSpc>
                <a:spcPct val="100000"/>
              </a:lnSpc>
            </a:pPr>
            <a:r>
              <a:rPr lang="en-US" sz="2400"/>
              <a:t>Provide you with the facts so you can make an informed decision</a:t>
            </a:r>
          </a:p>
          <a:p>
            <a:pPr>
              <a:lnSpc>
                <a:spcPct val="100000"/>
              </a:lnSpc>
            </a:pPr>
            <a:endParaRPr lang="en-US" sz="2400"/>
          </a:p>
          <a:p>
            <a:pPr>
              <a:lnSpc>
                <a:spcPct val="100000"/>
              </a:lnSpc>
            </a:pPr>
            <a:r>
              <a:rPr lang="en-US" sz="2400"/>
              <a:t>Correct misinformation</a:t>
            </a:r>
          </a:p>
        </p:txBody>
      </p:sp>
    </p:spTree>
    <p:extLst>
      <p:ext uri="{BB962C8B-B14F-4D97-AF65-F5344CB8AC3E}">
        <p14:creationId xmlns:p14="http://schemas.microsoft.com/office/powerpoint/2010/main" val="34986784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a:r>
              <a:rPr lang="en-US" altLang="en-US" sz="3600" b="1">
                <a:solidFill>
                  <a:schemeClr val="tx1"/>
                </a:solidFill>
              </a:rPr>
              <a:t>Incapacitated Child Considerations</a:t>
            </a:r>
          </a:p>
        </p:txBody>
      </p:sp>
      <p:sp>
        <p:nvSpPr>
          <p:cNvPr id="4" name="Content Placeholder 3"/>
          <p:cNvSpPr>
            <a:spLocks noGrp="1"/>
          </p:cNvSpPr>
          <p:nvPr>
            <p:ph idx="1"/>
          </p:nvPr>
        </p:nvSpPr>
        <p:spPr/>
        <p:txBody>
          <a:bodyPr/>
          <a:lstStyle/>
          <a:p>
            <a:pPr marL="569913" indent="-457200">
              <a:lnSpc>
                <a:spcPct val="100000"/>
              </a:lnSpc>
            </a:pPr>
            <a:r>
              <a:rPr lang="en-US" altLang="en-US" sz="2800"/>
              <a:t>Research the impact that SBP for a fully disabled child may have on other benefits the child has or will receive. </a:t>
            </a:r>
          </a:p>
          <a:p>
            <a:pPr marL="569913" indent="-457200">
              <a:lnSpc>
                <a:spcPct val="100000"/>
              </a:lnSpc>
            </a:pPr>
            <a:r>
              <a:rPr lang="en-US" altLang="en-US" sz="2800"/>
              <a:t>Election to pay annuity to a special needs trust for an SBP eligible unmarried incapacitated child allowed. Contact RSO for details.  </a:t>
            </a:r>
          </a:p>
          <a:p>
            <a:pPr eaLnBrk="1" hangingPunct="1">
              <a:lnSpc>
                <a:spcPct val="100000"/>
              </a:lnSpc>
              <a:defRPr/>
            </a:pPr>
            <a:endParaRPr lang="en-US" altLang="en-US" sz="2800"/>
          </a:p>
          <a:p>
            <a:pPr marL="0" indent="0">
              <a:lnSpc>
                <a:spcPct val="100000"/>
              </a:lnSpc>
              <a:buNone/>
            </a:pPr>
            <a:endParaRPr lang="en-US" sz="2800"/>
          </a:p>
        </p:txBody>
      </p:sp>
    </p:spTree>
    <p:extLst>
      <p:ext uri="{BB962C8B-B14F-4D97-AF65-F5344CB8AC3E}">
        <p14:creationId xmlns:p14="http://schemas.microsoft.com/office/powerpoint/2010/main" val="29569817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fontScale="90000"/>
          </a:bodyPr>
          <a:lstStyle/>
          <a:p>
            <a:pPr algn="ctr" eaLnBrk="1" hangingPunct="1"/>
            <a:r>
              <a:rPr lang="en-US" altLang="en-US" sz="3600" b="1">
                <a:solidFill>
                  <a:schemeClr val="tx1"/>
                </a:solidFill>
                <a:latin typeface="Arial" panose="020B0604020202020204" pitchFamily="34" charset="0"/>
              </a:rPr>
              <a:t>Advice: Seriously Consider Child Coverage!</a:t>
            </a:r>
          </a:p>
        </p:txBody>
      </p:sp>
      <p:sp>
        <p:nvSpPr>
          <p:cNvPr id="5325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eaLnBrk="1" hangingPunct="1">
              <a:buNone/>
            </a:pPr>
            <a:r>
              <a:rPr lang="en-US" altLang="en-US" sz="2400">
                <a:solidFill>
                  <a:schemeClr val="tx1"/>
                </a:solidFill>
                <a:latin typeface="Arial" panose="020B0604020202020204" pitchFamily="34" charset="0"/>
              </a:rPr>
              <a:t>Q:  Why bother covering my 21-year old son who graduates from college soon?</a:t>
            </a:r>
          </a:p>
          <a:p>
            <a:pPr marL="0" indent="0" algn="l" eaLnBrk="1" hangingPunct="1">
              <a:buNone/>
            </a:pPr>
            <a:r>
              <a:rPr lang="en-US" altLang="en-US" sz="2400">
                <a:solidFill>
                  <a:schemeClr val="tx1"/>
                </a:solidFill>
                <a:latin typeface="Arial" panose="020B0604020202020204" pitchFamily="34" charset="0"/>
              </a:rPr>
              <a:t>A:  Because....</a:t>
            </a:r>
          </a:p>
          <a:p>
            <a:pPr marL="800100" lvl="1" indent="-342900" algn="l" eaLnBrk="1" hangingPunct="1">
              <a:buFontTx/>
              <a:buChar char="–"/>
            </a:pPr>
            <a:r>
              <a:rPr lang="en-US" altLang="en-US" sz="2400">
                <a:solidFill>
                  <a:schemeClr val="tx1"/>
                </a:solidFill>
                <a:latin typeface="Arial" panose="020B0604020202020204" pitchFamily="34" charset="0"/>
              </a:rPr>
              <a:t>incapacitation may occur while still eligible </a:t>
            </a:r>
          </a:p>
          <a:p>
            <a:pPr marL="800100" lvl="1" indent="-342900" algn="l" eaLnBrk="1" hangingPunct="1">
              <a:buFontTx/>
              <a:buChar char="–"/>
            </a:pPr>
            <a:r>
              <a:rPr lang="en-US" altLang="en-US" sz="2400">
                <a:solidFill>
                  <a:schemeClr val="tx1"/>
                </a:solidFill>
                <a:latin typeface="Arial" panose="020B0604020202020204" pitchFamily="34" charset="0"/>
              </a:rPr>
              <a:t>“closing” the child category when there are eligible children closes it </a:t>
            </a:r>
            <a:r>
              <a:rPr lang="en-US" altLang="en-US" sz="2400" u="sng">
                <a:solidFill>
                  <a:schemeClr val="tx1"/>
                </a:solidFill>
                <a:latin typeface="Arial" panose="020B0604020202020204" pitchFamily="34" charset="0"/>
              </a:rPr>
              <a:t>forever</a:t>
            </a:r>
            <a:endParaRPr lang="en-US" altLang="en-US" sz="2400">
              <a:solidFill>
                <a:schemeClr val="tx1"/>
              </a:solidFill>
              <a:latin typeface="Arial" panose="020B0604020202020204" pitchFamily="34" charset="0"/>
            </a:endParaRPr>
          </a:p>
          <a:p>
            <a:pPr marL="800100" lvl="1" indent="-342900" algn="l" eaLnBrk="1" hangingPunct="1">
              <a:buFontTx/>
              <a:buChar char="–"/>
            </a:pPr>
            <a:r>
              <a:rPr lang="en-US" altLang="en-US" sz="2400">
                <a:solidFill>
                  <a:schemeClr val="tx1"/>
                </a:solidFill>
                <a:latin typeface="Arial" panose="020B0604020202020204" pitchFamily="34" charset="0"/>
              </a:rPr>
              <a:t>family complete?  perhaps a step-, grand-,        foster- or natural child is in your future</a:t>
            </a:r>
          </a:p>
          <a:p>
            <a:pPr marL="342900" indent="-342900" algn="l" eaLnBrk="1" hangingPunct="1">
              <a:buFontTx/>
              <a:buChar char="•"/>
            </a:pPr>
            <a:r>
              <a:rPr lang="en-US" altLang="en-US" sz="2400">
                <a:solidFill>
                  <a:schemeClr val="tx1"/>
                </a:solidFill>
              </a:rPr>
              <a:t>Cost stops when no eligible children remain</a:t>
            </a:r>
          </a:p>
          <a:p>
            <a:pPr marL="342900" indent="-342900" algn="l" eaLnBrk="1" hangingPunct="1">
              <a:buFontTx/>
              <a:buChar char="•"/>
            </a:pPr>
            <a:r>
              <a:rPr lang="en-US" altLang="en-US" sz="2400">
                <a:solidFill>
                  <a:schemeClr val="tx1"/>
                </a:solidFill>
              </a:rPr>
              <a:t>Spouse and Child or Child Only SBP is inexpensive </a:t>
            </a:r>
          </a:p>
        </p:txBody>
      </p:sp>
    </p:spTree>
    <p:extLst>
      <p:ext uri="{BB962C8B-B14F-4D97-AF65-F5344CB8AC3E}">
        <p14:creationId xmlns:p14="http://schemas.microsoft.com/office/powerpoint/2010/main" val="17145473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a:solidFill>
                  <a:schemeClr val="tx1"/>
                </a:solidFill>
              </a:rPr>
              <a:t>Former Spouse (FS)</a:t>
            </a:r>
          </a:p>
        </p:txBody>
      </p:sp>
      <p:sp>
        <p:nvSpPr>
          <p:cNvPr id="2" name="Content Placeholder 1"/>
          <p:cNvSpPr>
            <a:spLocks noGrp="1"/>
          </p:cNvSpPr>
          <p:nvPr>
            <p:ph idx="1"/>
          </p:nvPr>
        </p:nvSpPr>
        <p:spPr>
          <a:xfrm>
            <a:off x="628650" y="1825624"/>
            <a:ext cx="7886700" cy="4646295"/>
          </a:xfrm>
        </p:spPr>
        <p:txBody>
          <a:bodyPr>
            <a:normAutofit fontScale="92500" lnSpcReduction="20000"/>
          </a:bodyPr>
          <a:lstStyle/>
          <a:p>
            <a:pPr eaLnBrk="1" hangingPunct="1">
              <a:lnSpc>
                <a:spcPct val="120000"/>
              </a:lnSpc>
              <a:defRPr/>
            </a:pPr>
            <a:r>
              <a:rPr lang="en-US" sz="2000"/>
              <a:t>Former spouse coverage can be:</a:t>
            </a:r>
          </a:p>
          <a:p>
            <a:pPr lvl="1" eaLnBrk="1" hangingPunct="1">
              <a:lnSpc>
                <a:spcPct val="120000"/>
              </a:lnSpc>
              <a:buFontTx/>
              <a:buChar char="‒"/>
              <a:defRPr/>
            </a:pPr>
            <a:r>
              <a:rPr lang="en-US" sz="2000"/>
              <a:t>purely voluntary</a:t>
            </a:r>
          </a:p>
          <a:p>
            <a:pPr lvl="1" eaLnBrk="1" hangingPunct="1">
              <a:lnSpc>
                <a:spcPct val="120000"/>
              </a:lnSpc>
              <a:buFontTx/>
              <a:buChar char="‒"/>
              <a:defRPr/>
            </a:pPr>
            <a:r>
              <a:rPr lang="en-US" sz="2000"/>
              <a:t>incorporated into a written agreement</a:t>
            </a:r>
          </a:p>
          <a:p>
            <a:pPr lvl="1" eaLnBrk="1" hangingPunct="1">
              <a:lnSpc>
                <a:spcPct val="120000"/>
              </a:lnSpc>
              <a:buFontTx/>
              <a:buChar char="‒"/>
              <a:defRPr/>
            </a:pPr>
            <a:r>
              <a:rPr lang="en-US" sz="2000"/>
              <a:t>court-ordered (since 1986)</a:t>
            </a:r>
          </a:p>
          <a:p>
            <a:pPr marL="342900" indent="-342900" eaLnBrk="1" hangingPunct="1">
              <a:lnSpc>
                <a:spcPct val="120000"/>
              </a:lnSpc>
              <a:buFont typeface="Arial" pitchFamily="34" charset="0"/>
              <a:buChar char="•"/>
              <a:defRPr/>
            </a:pPr>
            <a:r>
              <a:rPr lang="en-US" sz="2000"/>
              <a:t>Divorce prior to retirement:</a:t>
            </a:r>
          </a:p>
          <a:p>
            <a:pPr lvl="1" eaLnBrk="1" hangingPunct="1">
              <a:lnSpc>
                <a:spcPct val="120000"/>
              </a:lnSpc>
              <a:buFont typeface="Arial" pitchFamily="34" charset="0"/>
              <a:buChar char="–"/>
              <a:defRPr/>
            </a:pPr>
            <a:r>
              <a:rPr lang="en-US" sz="2000"/>
              <a:t>If court ordered, Soldier should elect former spouse using the DD Form 2656 and DD Form 2656-1 at retirement or could be held in contempt of court </a:t>
            </a:r>
          </a:p>
          <a:p>
            <a:pPr lvl="1" eaLnBrk="1" hangingPunct="1">
              <a:lnSpc>
                <a:spcPct val="120000"/>
              </a:lnSpc>
              <a:buFont typeface="Arial" pitchFamily="34" charset="0"/>
              <a:buChar char="–"/>
              <a:defRPr/>
            </a:pPr>
            <a:r>
              <a:rPr lang="en-US" sz="2000"/>
              <a:t>Former spouse can ensure Former Spouse SBP is established by providing DFAS-CL the divorce decree with subsequent court orders plus a DD Form 2656-10 (Survivor Benefit Plan (SBP)/Reserve Component (RC) SBP Request for Deemed Election) within one year of the first court order awarding Former Spouse SBP</a:t>
            </a:r>
          </a:p>
          <a:p>
            <a:pPr eaLnBrk="1" hangingPunct="1">
              <a:lnSpc>
                <a:spcPct val="120000"/>
              </a:lnSpc>
              <a:defRPr/>
            </a:pPr>
            <a:endParaRPr lang="en-US" sz="2000"/>
          </a:p>
          <a:p>
            <a:pPr>
              <a:lnSpc>
                <a:spcPct val="120000"/>
              </a:lnSpc>
            </a:pPr>
            <a:endParaRPr lang="en-US" sz="2000"/>
          </a:p>
        </p:txBody>
      </p:sp>
      <p:sp>
        <p:nvSpPr>
          <p:cNvPr id="57348" name="Rectangle 12"/>
          <p:cNvSpPr>
            <a:spLocks noChangeArrowheads="1"/>
          </p:cNvSpPr>
          <p:nvPr/>
        </p:nvSpPr>
        <p:spPr bwMode="auto">
          <a:xfrm>
            <a:off x="0" y="4800600"/>
            <a:ext cx="4559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u="sng">
              <a:solidFill>
                <a:schemeClr val="accent2"/>
              </a:solidFill>
            </a:endParaRPr>
          </a:p>
          <a:p>
            <a:r>
              <a:rPr lang="en-US" altLang="en-US" sz="2400" b="1">
                <a:solidFill>
                  <a:schemeClr val="accent1"/>
                </a:solidFill>
              </a:rPr>
              <a:t>			</a:t>
            </a:r>
          </a:p>
        </p:txBody>
      </p:sp>
    </p:spTree>
    <p:extLst>
      <p:ext uri="{BB962C8B-B14F-4D97-AF65-F5344CB8AC3E}">
        <p14:creationId xmlns:p14="http://schemas.microsoft.com/office/powerpoint/2010/main" val="31296456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a:solidFill>
                  <a:schemeClr val="tx1"/>
                </a:solidFill>
              </a:rPr>
              <a:t>Former Spouse (FS)</a:t>
            </a:r>
          </a:p>
        </p:txBody>
      </p:sp>
      <p:sp>
        <p:nvSpPr>
          <p:cNvPr id="83971"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bodyPr>
          <a:lstStyle/>
          <a:p>
            <a:pPr marL="342900" indent="-342900" algn="l" eaLnBrk="1" hangingPunct="1">
              <a:lnSpc>
                <a:spcPct val="100000"/>
              </a:lnSpc>
              <a:spcBef>
                <a:spcPct val="0"/>
              </a:spcBef>
              <a:buFont typeface="Arial" pitchFamily="34" charset="0"/>
              <a:buChar char="•"/>
              <a:defRPr/>
            </a:pPr>
            <a:r>
              <a:rPr lang="en-US" sz="2400">
                <a:solidFill>
                  <a:schemeClr val="tx1"/>
                </a:solidFill>
              </a:rPr>
              <a:t>Former Spouse SBP coverage can be changed if court order is amended or vacated by former spouse’s death </a:t>
            </a:r>
          </a:p>
          <a:p>
            <a:pPr marL="342900" indent="-342900" algn="l" eaLnBrk="1" hangingPunct="1">
              <a:lnSpc>
                <a:spcPct val="100000"/>
              </a:lnSpc>
              <a:spcBef>
                <a:spcPct val="0"/>
              </a:spcBef>
              <a:buFont typeface="Arial" pitchFamily="34" charset="0"/>
              <a:buChar char="•"/>
              <a:defRPr/>
            </a:pPr>
            <a:r>
              <a:rPr lang="en-US" sz="2400">
                <a:solidFill>
                  <a:schemeClr val="tx1"/>
                </a:solidFill>
              </a:rPr>
              <a:t>If Former </a:t>
            </a:r>
            <a:r>
              <a:rPr lang="en-US" sz="2400"/>
              <a:t>S</a:t>
            </a:r>
            <a:r>
              <a:rPr lang="en-US" sz="2400">
                <a:solidFill>
                  <a:schemeClr val="tx1"/>
                </a:solidFill>
              </a:rPr>
              <a:t>pouse SBP is voluntary, can cancel Former Spouse SBP and elect for new spouse within one year of marriage  </a:t>
            </a:r>
          </a:p>
          <a:p>
            <a:pPr marL="342900" indent="-342900" algn="l" eaLnBrk="1" hangingPunct="1">
              <a:lnSpc>
                <a:spcPct val="100000"/>
              </a:lnSpc>
              <a:spcBef>
                <a:spcPct val="0"/>
              </a:spcBef>
              <a:buFont typeface="Arial" pitchFamily="34" charset="0"/>
              <a:buChar char="•"/>
              <a:defRPr/>
            </a:pPr>
            <a:r>
              <a:rPr lang="en-US" sz="2400">
                <a:solidFill>
                  <a:schemeClr val="tx1"/>
                </a:solidFill>
              </a:rPr>
              <a:t>Former Spouse and Child(ren) coverage only covers children of the marriage to the former spouse</a:t>
            </a:r>
          </a:p>
          <a:p>
            <a:pPr marL="342900" indent="-342900" algn="l" eaLnBrk="1" hangingPunct="1">
              <a:lnSpc>
                <a:spcPct val="100000"/>
              </a:lnSpc>
              <a:spcBef>
                <a:spcPct val="0"/>
              </a:spcBef>
              <a:buFont typeface="Arial" pitchFamily="34" charset="0"/>
              <a:buChar char="•"/>
              <a:defRPr/>
            </a:pPr>
            <a:r>
              <a:rPr lang="en-US" sz="2400">
                <a:solidFill>
                  <a:schemeClr val="tx1"/>
                </a:solidFill>
              </a:rPr>
              <a:t>When a Former Spouse SBP beneficiary dies, the Retired Soldier can change Former </a:t>
            </a:r>
            <a:r>
              <a:rPr lang="en-US" sz="2400"/>
              <a:t>S</a:t>
            </a:r>
            <a:r>
              <a:rPr lang="en-US" sz="2400">
                <a:solidFill>
                  <a:schemeClr val="tx1"/>
                </a:solidFill>
              </a:rPr>
              <a:t>pouse to Spouse SBP (contact RSO for details/timeframe)</a:t>
            </a:r>
          </a:p>
        </p:txBody>
      </p:sp>
    </p:spTree>
    <p:extLst>
      <p:ext uri="{BB962C8B-B14F-4D97-AF65-F5344CB8AC3E}">
        <p14:creationId xmlns:p14="http://schemas.microsoft.com/office/powerpoint/2010/main" val="25603746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F236-1214-A902-C4ED-B80C86811790}"/>
              </a:ext>
            </a:extLst>
          </p:cNvPr>
          <p:cNvSpPr>
            <a:spLocks noGrp="1"/>
          </p:cNvSpPr>
          <p:nvPr>
            <p:ph type="title"/>
          </p:nvPr>
        </p:nvSpPr>
        <p:spPr/>
        <p:txBody>
          <a:bodyPr/>
          <a:lstStyle/>
          <a:p>
            <a:pPr algn="ctr"/>
            <a:r>
              <a:rPr lang="en-US" altLang="en-US" sz="3200" b="1" kern="0">
                <a:solidFill>
                  <a:schemeClr val="tx1"/>
                </a:solidFill>
              </a:rPr>
              <a:t>Insurable Interest Election Category</a:t>
            </a:r>
            <a:endParaRPr lang="en-US"/>
          </a:p>
        </p:txBody>
      </p:sp>
      <p:sp>
        <p:nvSpPr>
          <p:cNvPr id="48131" name="Rectangle 3">
            <a:extLst>
              <a:ext uri="{FF2B5EF4-FFF2-40B4-BE49-F238E27FC236}">
                <a16:creationId xmlns:a16="http://schemas.microsoft.com/office/drawing/2014/main" id="{D3C90136-27F1-509B-CB8C-5B5CE6B3A92B}"/>
              </a:ext>
            </a:extLst>
          </p:cNvPr>
          <p:cNvSpPr>
            <a:spLocks noGrp="1" noChangeArrowheads="1"/>
          </p:cNvSpPr>
          <p:nvPr>
            <p:ph idx="1"/>
          </p:nvPr>
        </p:nvSpPr>
        <p:spPr bwMode="auto">
          <a:xfrm>
            <a:off x="628650" y="1825625"/>
            <a:ext cx="7886700" cy="45276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100000"/>
              </a:lnSpc>
              <a:defRPr/>
            </a:pPr>
            <a:r>
              <a:rPr lang="en-US" altLang="en-US" sz="2400" b="1" u="sng">
                <a:latin typeface="Arial" panose="020B0604020202020204" pitchFamily="34" charset="0"/>
              </a:rPr>
              <a:t>Who Can Elect</a:t>
            </a:r>
            <a:r>
              <a:rPr lang="en-US" altLang="en-US" sz="2400" b="1">
                <a:latin typeface="Arial" panose="020B0604020202020204" pitchFamily="34" charset="0"/>
              </a:rPr>
              <a:t>:  </a:t>
            </a:r>
            <a:r>
              <a:rPr lang="en-US" altLang="en-US" sz="2400">
                <a:latin typeface="Arial" panose="020B0604020202020204" pitchFamily="34" charset="0"/>
              </a:rPr>
              <a:t>unmarried Soldiers with no eligible children </a:t>
            </a:r>
          </a:p>
          <a:p>
            <a:pPr eaLnBrk="1" hangingPunct="1">
              <a:lnSpc>
                <a:spcPct val="100000"/>
              </a:lnSpc>
              <a:defRPr/>
            </a:pPr>
            <a:r>
              <a:rPr lang="en-US" altLang="en-US" sz="2400" b="1" u="sng">
                <a:latin typeface="Arial" panose="020B0604020202020204" pitchFamily="34" charset="0"/>
              </a:rPr>
              <a:t>Eligible Beneficiaries</a:t>
            </a:r>
            <a:r>
              <a:rPr lang="en-US" altLang="en-US" sz="2400" b="1">
                <a:latin typeface="Arial" panose="020B0604020202020204" pitchFamily="34" charset="0"/>
              </a:rPr>
              <a:t>:  </a:t>
            </a:r>
            <a:r>
              <a:rPr lang="en-US" altLang="en-US" sz="2400">
                <a:latin typeface="Arial" panose="020B0604020202020204" pitchFamily="34" charset="0"/>
              </a:rPr>
              <a:t>relative more closely related than cousin; or business associate with financial interest in Soldier (proof needed)</a:t>
            </a:r>
          </a:p>
          <a:p>
            <a:pPr eaLnBrk="1" hangingPunct="1">
              <a:lnSpc>
                <a:spcPct val="100000"/>
              </a:lnSpc>
              <a:defRPr/>
            </a:pPr>
            <a:r>
              <a:rPr lang="en-US" altLang="en-US" sz="2400" b="1" u="sng">
                <a:latin typeface="Arial" panose="020B0604020202020204" pitchFamily="34" charset="0"/>
              </a:rPr>
              <a:t>Base Amount</a:t>
            </a:r>
            <a:r>
              <a:rPr lang="en-US" altLang="en-US" sz="2400" b="1">
                <a:latin typeface="Arial" panose="020B0604020202020204" pitchFamily="34" charset="0"/>
              </a:rPr>
              <a:t>:  </a:t>
            </a:r>
            <a:r>
              <a:rPr lang="en-US" altLang="en-US" sz="2400">
                <a:latin typeface="Arial" panose="020B0604020202020204" pitchFamily="34" charset="0"/>
              </a:rPr>
              <a:t>Must be full retired pay</a:t>
            </a:r>
          </a:p>
          <a:p>
            <a:pPr eaLnBrk="1" hangingPunct="1">
              <a:lnSpc>
                <a:spcPct val="100000"/>
              </a:lnSpc>
              <a:defRPr/>
            </a:pPr>
            <a:r>
              <a:rPr lang="en-US" altLang="en-US" sz="2400" b="1" u="sng">
                <a:latin typeface="Arial" panose="020B0604020202020204" pitchFamily="34" charset="0"/>
              </a:rPr>
              <a:t>Cost</a:t>
            </a:r>
            <a:r>
              <a:rPr lang="en-US" altLang="en-US" sz="2400">
                <a:latin typeface="Arial" panose="020B0604020202020204" pitchFamily="34" charset="0"/>
              </a:rPr>
              <a:t>: 10% + 5% for each full 5 years younger beneficiary is than Soldier</a:t>
            </a:r>
            <a:endParaRPr lang="en-US" altLang="en-US" sz="2400" b="1" u="sng">
              <a:latin typeface="Arial" panose="020B0604020202020204" pitchFamily="34" charset="0"/>
            </a:endParaRPr>
          </a:p>
          <a:p>
            <a:pPr eaLnBrk="1" hangingPunct="1">
              <a:lnSpc>
                <a:spcPct val="100000"/>
              </a:lnSpc>
              <a:defRPr/>
            </a:pPr>
            <a:r>
              <a:rPr lang="en-US" altLang="en-US" sz="2400" b="1" u="sng">
                <a:latin typeface="Arial" panose="020B0604020202020204" pitchFamily="34" charset="0"/>
              </a:rPr>
              <a:t>Benefit</a:t>
            </a:r>
            <a:r>
              <a:rPr lang="en-US" altLang="en-US" sz="2400" b="1">
                <a:latin typeface="Arial" panose="020B0604020202020204" pitchFamily="34" charset="0"/>
              </a:rPr>
              <a:t>:  </a:t>
            </a:r>
            <a:r>
              <a:rPr lang="en-US" altLang="en-US" sz="2400">
                <a:latin typeface="Arial" panose="020B0604020202020204" pitchFamily="34" charset="0"/>
              </a:rPr>
              <a:t>55% of retired pay </a:t>
            </a:r>
            <a:r>
              <a:rPr lang="en-US" altLang="en-US" sz="2400" b="1" i="1">
                <a:latin typeface="Arial" panose="020B0604020202020204" pitchFamily="34" charset="0"/>
              </a:rPr>
              <a:t>less</a:t>
            </a:r>
            <a:r>
              <a:rPr lang="en-US" altLang="en-US" sz="2400">
                <a:latin typeface="Arial" panose="020B0604020202020204" pitchFamily="34" charset="0"/>
              </a:rPr>
              <a:t> SBP/RCSBP cost</a:t>
            </a:r>
          </a:p>
          <a:p>
            <a:pPr marL="0" indent="0" eaLnBrk="1" hangingPunct="1">
              <a:lnSpc>
                <a:spcPct val="100000"/>
              </a:lnSpc>
              <a:buFontTx/>
              <a:buNone/>
              <a:defRPr/>
            </a:pPr>
            <a:endParaRPr lang="en-US" altLang="en-US" sz="24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3875-4AFA-098C-2A3F-44B5D6767975}"/>
              </a:ext>
            </a:extLst>
          </p:cNvPr>
          <p:cNvSpPr>
            <a:spLocks noGrp="1"/>
          </p:cNvSpPr>
          <p:nvPr>
            <p:ph type="title"/>
          </p:nvPr>
        </p:nvSpPr>
        <p:spPr/>
        <p:txBody>
          <a:bodyPr/>
          <a:lstStyle/>
          <a:p>
            <a:pPr algn="ctr"/>
            <a:r>
              <a:rPr lang="en-US" altLang="en-US" sz="3200" b="1" kern="0">
                <a:solidFill>
                  <a:schemeClr val="tx1"/>
                </a:solidFill>
              </a:rPr>
              <a:t>Insurable Interest Election Category</a:t>
            </a:r>
            <a:endParaRPr lang="en-US"/>
          </a:p>
        </p:txBody>
      </p:sp>
      <p:sp>
        <p:nvSpPr>
          <p:cNvPr id="48131" name="Rectangle 3">
            <a:extLst>
              <a:ext uri="{FF2B5EF4-FFF2-40B4-BE49-F238E27FC236}">
                <a16:creationId xmlns:a16="http://schemas.microsoft.com/office/drawing/2014/main" id="{BB0051E6-8DA0-6495-FBA1-4F43B6871FFA}"/>
              </a:ext>
            </a:extLst>
          </p:cNvPr>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100000"/>
              </a:lnSpc>
              <a:buClr>
                <a:schemeClr val="tx1"/>
              </a:buClr>
              <a:defRPr/>
            </a:pPr>
            <a:r>
              <a:rPr lang="en-US" altLang="en-US" sz="2400" b="1" u="sng">
                <a:latin typeface="Arial" panose="020B0604020202020204" pitchFamily="34" charset="0"/>
              </a:rPr>
              <a:t>Loss of Beneficiary</a:t>
            </a:r>
            <a:r>
              <a:rPr lang="en-US" altLang="en-US" sz="2400" b="1">
                <a:latin typeface="Arial" panose="020B0604020202020204" pitchFamily="34" charset="0"/>
              </a:rPr>
              <a:t>:  </a:t>
            </a:r>
            <a:r>
              <a:rPr lang="en-US" altLang="en-US" sz="2400">
                <a:latin typeface="Arial" panose="020B0604020202020204" pitchFamily="34" charset="0"/>
              </a:rPr>
              <a:t>May elect new beneficiary within 180 days of current beneficiary’s death </a:t>
            </a:r>
          </a:p>
          <a:p>
            <a:pPr lvl="1" eaLnBrk="1" hangingPunct="1">
              <a:lnSpc>
                <a:spcPct val="100000"/>
              </a:lnSpc>
              <a:buClr>
                <a:schemeClr val="tx1"/>
              </a:buClr>
              <a:buFont typeface="Arial" panose="020B0604020202020204" pitchFamily="34" charset="0"/>
              <a:buChar char="ꟷ"/>
              <a:defRPr/>
            </a:pPr>
            <a:r>
              <a:rPr lang="en-US" altLang="en-US" sz="2400">
                <a:latin typeface="Arial" panose="020B0604020202020204" pitchFamily="34" charset="0"/>
              </a:rPr>
              <a:t>Must pay premium to date of previous beneficiary’s death</a:t>
            </a:r>
          </a:p>
          <a:p>
            <a:pPr lvl="1" eaLnBrk="1" hangingPunct="1">
              <a:lnSpc>
                <a:spcPct val="100000"/>
              </a:lnSpc>
              <a:buClr>
                <a:schemeClr val="tx1"/>
              </a:buClr>
              <a:buFont typeface="Arial" panose="020B0604020202020204" pitchFamily="34" charset="0"/>
              <a:buChar char="ꟷ"/>
              <a:defRPr/>
            </a:pPr>
            <a:r>
              <a:rPr lang="en-US" altLang="en-US" sz="2400">
                <a:latin typeface="Arial" panose="020B0604020202020204" pitchFamily="34" charset="0"/>
              </a:rPr>
              <a:t>If new beneficiary is more than 5 years younger than deceased beneficiary, must pay the difference in premium cost between the two beneficiaries to date of initial election with interest</a:t>
            </a:r>
          </a:p>
          <a:p>
            <a:pPr eaLnBrk="1" hangingPunct="1">
              <a:lnSpc>
                <a:spcPct val="100000"/>
              </a:lnSpc>
              <a:defRPr/>
            </a:pPr>
            <a:endParaRPr lang="en-US" altLang="en-US" sz="24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3875-4AFA-098C-2A3F-44B5D6767975}"/>
              </a:ext>
            </a:extLst>
          </p:cNvPr>
          <p:cNvSpPr>
            <a:spLocks noGrp="1"/>
          </p:cNvSpPr>
          <p:nvPr>
            <p:ph type="title"/>
          </p:nvPr>
        </p:nvSpPr>
        <p:spPr/>
        <p:txBody>
          <a:bodyPr/>
          <a:lstStyle/>
          <a:p>
            <a:pPr algn="ctr"/>
            <a:r>
              <a:rPr lang="en-US" altLang="en-US" sz="3200" b="1" kern="0">
                <a:solidFill>
                  <a:schemeClr val="tx1"/>
                </a:solidFill>
              </a:rPr>
              <a:t>Insurable Interest Election Category</a:t>
            </a:r>
            <a:endParaRPr lang="en-US"/>
          </a:p>
        </p:txBody>
      </p:sp>
      <p:sp>
        <p:nvSpPr>
          <p:cNvPr id="48131" name="Rectangle 3">
            <a:extLst>
              <a:ext uri="{FF2B5EF4-FFF2-40B4-BE49-F238E27FC236}">
                <a16:creationId xmlns:a16="http://schemas.microsoft.com/office/drawing/2014/main" id="{BB0051E6-8DA0-6495-FBA1-4F43B6871FFA}"/>
              </a:ext>
            </a:extLst>
          </p:cNvPr>
          <p:cNvSpPr>
            <a:spLocks noGrp="1" noChangeArrowheads="1"/>
          </p:cNvSpPr>
          <p:nvPr>
            <p:ph idx="1"/>
          </p:nvPr>
        </p:nvSpPr>
        <p:spPr bwMode="auto">
          <a:xfrm>
            <a:off x="628650" y="1825624"/>
            <a:ext cx="7886700" cy="460946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defRPr/>
            </a:pPr>
            <a:r>
              <a:rPr lang="en-US" altLang="en-US" sz="2000" b="1" u="sng">
                <a:latin typeface="Arial" panose="020B0604020202020204" pitchFamily="34" charset="0"/>
              </a:rPr>
              <a:t>Can cancel at any time: </a:t>
            </a:r>
          </a:p>
          <a:p>
            <a:pPr lvl="1" eaLnBrk="1" hangingPunct="1">
              <a:buFont typeface="Arial" panose="020B0604020202020204" pitchFamily="34" charset="0"/>
              <a:buChar char="‒"/>
              <a:defRPr/>
            </a:pPr>
            <a:r>
              <a:rPr lang="en-US" altLang="en-US" sz="2000">
                <a:latin typeface="Arial" panose="020B0604020202020204" pitchFamily="34" charset="0"/>
              </a:rPr>
              <a:t>Effective 5 Oct 94</a:t>
            </a:r>
          </a:p>
          <a:p>
            <a:pPr lvl="1" eaLnBrk="1" hangingPunct="1">
              <a:buFont typeface="Arial" panose="020B0604020202020204" pitchFamily="34" charset="0"/>
              <a:buChar char="‒"/>
              <a:defRPr/>
            </a:pPr>
            <a:r>
              <a:rPr lang="en-US" altLang="en-US" sz="2000">
                <a:latin typeface="Arial" panose="020B0604020202020204" pitchFamily="34" charset="0"/>
              </a:rPr>
              <a:t>Exception:  If insurable interest was elected for former spouse</a:t>
            </a:r>
          </a:p>
          <a:p>
            <a:pPr lvl="1" eaLnBrk="1" hangingPunct="1">
              <a:buFontTx/>
              <a:buChar char="-"/>
              <a:defRPr/>
            </a:pPr>
            <a:endParaRPr lang="en-US" altLang="en-US" sz="2000">
              <a:latin typeface="Arial" panose="020B0604020202020204" pitchFamily="34" charset="0"/>
            </a:endParaRPr>
          </a:p>
          <a:p>
            <a:pPr eaLnBrk="1" hangingPunct="1">
              <a:defRPr/>
            </a:pPr>
            <a:r>
              <a:rPr lang="en-US" altLang="en-US" sz="2000" b="1" u="sng">
                <a:latin typeface="Arial" panose="020B0604020202020204" pitchFamily="34" charset="0"/>
              </a:rPr>
              <a:t>Disability Retirement</a:t>
            </a:r>
            <a:r>
              <a:rPr lang="en-US" altLang="en-US" sz="2000">
                <a:latin typeface="Arial" panose="020B0604020202020204" pitchFamily="34" charset="0"/>
              </a:rPr>
              <a:t>:  </a:t>
            </a:r>
          </a:p>
          <a:p>
            <a:pPr lvl="1" eaLnBrk="1" hangingPunct="1">
              <a:buFont typeface="Arial" panose="020B0604020202020204" pitchFamily="34" charset="0"/>
              <a:buChar char="‒"/>
              <a:defRPr/>
            </a:pPr>
            <a:r>
              <a:rPr lang="en-US" altLang="en-US" sz="2000">
                <a:latin typeface="Arial" panose="020B0604020202020204" pitchFamily="34" charset="0"/>
              </a:rPr>
              <a:t>Effective 24 Nov 03</a:t>
            </a:r>
          </a:p>
          <a:p>
            <a:pPr lvl="1" eaLnBrk="1" hangingPunct="1">
              <a:buFont typeface="Arial" panose="020B0604020202020204" pitchFamily="34" charset="0"/>
              <a:buChar char="‒"/>
              <a:defRPr/>
            </a:pPr>
            <a:r>
              <a:rPr lang="en-US" altLang="en-US" sz="2000">
                <a:latin typeface="Arial" panose="020B0604020202020204" pitchFamily="34" charset="0"/>
              </a:rPr>
              <a:t>Insurable interest is invalid if death occurs within one year of                                   medical retirement for a cause related to a disability for which retired</a:t>
            </a:r>
          </a:p>
          <a:p>
            <a:pPr lvl="1" eaLnBrk="1" hangingPunct="1">
              <a:buFont typeface="Arial" panose="020B0604020202020204" pitchFamily="34" charset="0"/>
              <a:buChar char="‒"/>
              <a:defRPr/>
            </a:pPr>
            <a:r>
              <a:rPr lang="en-US" altLang="en-US" sz="2000">
                <a:latin typeface="Arial" panose="020B0604020202020204" pitchFamily="34" charset="0"/>
              </a:rPr>
              <a:t>Exception: Insurable interest for dependent authorized a Military ID Card</a:t>
            </a:r>
          </a:p>
          <a:p>
            <a:pPr lvl="1" eaLnBrk="1" hangingPunct="1">
              <a:buFont typeface="Arial" panose="020B0604020202020204" pitchFamily="34" charset="0"/>
              <a:buChar char="‒"/>
              <a:defRPr/>
            </a:pPr>
            <a:r>
              <a:rPr lang="en-US" altLang="en-US" sz="2000">
                <a:latin typeface="Arial" panose="020B0604020202020204" pitchFamily="34" charset="0"/>
              </a:rPr>
              <a:t>Premiums will be refunded to designated beneficiary</a:t>
            </a:r>
          </a:p>
          <a:p>
            <a:pPr lvl="1" eaLnBrk="1" hangingPunct="1">
              <a:buFont typeface="Arial" panose="020B0604020202020204" pitchFamily="34" charset="0"/>
              <a:buChar char="‒"/>
              <a:defRPr/>
            </a:pPr>
            <a:r>
              <a:rPr lang="en-US" altLang="en-US" sz="2000">
                <a:latin typeface="Arial" panose="020B0604020202020204" pitchFamily="34" charset="0"/>
              </a:rPr>
              <a:t>Does not apply to length of service Retired Soldiers</a:t>
            </a:r>
          </a:p>
          <a:p>
            <a:pPr marL="457200" lvl="1" indent="0" eaLnBrk="1" hangingPunct="1">
              <a:lnSpc>
                <a:spcPct val="120000"/>
              </a:lnSpc>
              <a:buNone/>
              <a:defRPr/>
            </a:pPr>
            <a:endParaRPr lang="en-US" altLang="en-US" sz="2000">
              <a:latin typeface="Arial" panose="020B0604020202020204" pitchFamily="34" charset="0"/>
            </a:endParaRPr>
          </a:p>
          <a:p>
            <a:pPr eaLnBrk="1" hangingPunct="1">
              <a:lnSpc>
                <a:spcPct val="120000"/>
              </a:lnSpc>
              <a:defRPr/>
            </a:pPr>
            <a:endParaRPr lang="en-US" altLang="en-US" sz="2000">
              <a:latin typeface="Arial" panose="020B0604020202020204" pitchFamily="34" charset="0"/>
            </a:endParaRPr>
          </a:p>
        </p:txBody>
      </p:sp>
    </p:spTree>
    <p:extLst>
      <p:ext uri="{BB962C8B-B14F-4D97-AF65-F5344CB8AC3E}">
        <p14:creationId xmlns:p14="http://schemas.microsoft.com/office/powerpoint/2010/main" val="153590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20"/>
          <p:cNvSpPr>
            <a:spLocks noChangeArrowheads="1"/>
          </p:cNvSpPr>
          <p:nvPr/>
        </p:nvSpPr>
        <p:spPr bwMode="auto">
          <a:xfrm>
            <a:off x="8518525" y="6088063"/>
            <a:ext cx="512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6"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Spouse Concurrence </a:t>
            </a:r>
          </a:p>
        </p:txBody>
      </p:sp>
      <p:sp>
        <p:nvSpPr>
          <p:cNvPr id="2" name="Content Placeholder 1"/>
          <p:cNvSpPr>
            <a:spLocks noGrp="1"/>
          </p:cNvSpPr>
          <p:nvPr>
            <p:ph idx="1"/>
          </p:nvPr>
        </p:nvSpPr>
        <p:spPr/>
        <p:txBody>
          <a:bodyPr/>
          <a:lstStyle/>
          <a:p>
            <a:pPr>
              <a:lnSpc>
                <a:spcPct val="100000"/>
              </a:lnSpc>
              <a:buClr>
                <a:schemeClr val="accent2"/>
              </a:buClr>
              <a:buFont typeface="Wingdings" pitchFamily="2" charset="2"/>
              <a:buNone/>
              <a:defRPr/>
            </a:pPr>
            <a:r>
              <a:rPr lang="en-US" sz="2400"/>
              <a:t>SBP is a “</a:t>
            </a:r>
            <a:r>
              <a:rPr lang="en-US" sz="2400" u="sng"/>
              <a:t>JOINT</a:t>
            </a:r>
            <a:r>
              <a:rPr lang="en-US" sz="2400"/>
              <a:t>” decision for married Soldiers who...</a:t>
            </a:r>
            <a:r>
              <a:rPr lang="en-US" sz="2400">
                <a:solidFill>
                  <a:schemeClr val="accent2"/>
                </a:solidFill>
              </a:rPr>
              <a:t>  </a:t>
            </a:r>
          </a:p>
          <a:p>
            <a:pPr lvl="1">
              <a:lnSpc>
                <a:spcPct val="100000"/>
              </a:lnSpc>
              <a:buFont typeface="Arial" pitchFamily="34" charset="0"/>
              <a:buChar char="•"/>
              <a:defRPr/>
            </a:pPr>
            <a:r>
              <a:rPr lang="en-US" sz="2400"/>
              <a:t>Decline coverage    </a:t>
            </a:r>
          </a:p>
          <a:p>
            <a:pPr lvl="1">
              <a:lnSpc>
                <a:spcPct val="100000"/>
              </a:lnSpc>
              <a:buFont typeface="Arial" pitchFamily="34" charset="0"/>
              <a:buChar char="•"/>
              <a:defRPr/>
            </a:pPr>
            <a:r>
              <a:rPr lang="en-US" sz="2400"/>
              <a:t>Cover less than full retired pay for spouse</a:t>
            </a:r>
          </a:p>
          <a:p>
            <a:pPr lvl="1">
              <a:lnSpc>
                <a:spcPct val="100000"/>
              </a:lnSpc>
              <a:buFont typeface="Arial" pitchFamily="34" charset="0"/>
              <a:buChar char="•"/>
              <a:defRPr/>
            </a:pPr>
            <a:r>
              <a:rPr lang="en-US" sz="2400"/>
              <a:t>Elect “child only”</a:t>
            </a:r>
          </a:p>
          <a:p>
            <a:pPr lvl="1">
              <a:lnSpc>
                <a:spcPct val="100000"/>
              </a:lnSpc>
              <a:buFont typeface="Arial" pitchFamily="34" charset="0"/>
              <a:buChar char="•"/>
              <a:defRPr/>
            </a:pPr>
            <a:r>
              <a:rPr lang="en-US" sz="2400"/>
              <a:t>Are under REDUX retirement plan and </a:t>
            </a:r>
            <a:r>
              <a:rPr lang="en-US" sz="2400" u="sng"/>
              <a:t>do not elect</a:t>
            </a:r>
            <a:r>
              <a:rPr lang="en-US" sz="2400"/>
              <a:t> full base amount based on High-3 retired pay they would have received</a:t>
            </a:r>
          </a:p>
          <a:p>
            <a:pPr lvl="1">
              <a:lnSpc>
                <a:spcPct val="100000"/>
              </a:lnSpc>
              <a:buFont typeface="Arial" pitchFamily="34" charset="0"/>
              <a:buChar char="•"/>
              <a:defRPr/>
            </a:pPr>
            <a:r>
              <a:rPr lang="en-US" sz="2400"/>
              <a:t>Elect Lump Sum under BRS and do not elect    spouse coverage based on retired pay they        would have received without Lump Sum   </a:t>
            </a:r>
          </a:p>
        </p:txBody>
      </p:sp>
    </p:spTree>
    <p:extLst>
      <p:ext uri="{BB962C8B-B14F-4D97-AF65-F5344CB8AC3E}">
        <p14:creationId xmlns:p14="http://schemas.microsoft.com/office/powerpoint/2010/main" val="30042165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20"/>
          <p:cNvSpPr>
            <a:spLocks noChangeArrowheads="1"/>
          </p:cNvSpPr>
          <p:nvPr/>
        </p:nvSpPr>
        <p:spPr bwMode="auto">
          <a:xfrm>
            <a:off x="8518525" y="6088063"/>
            <a:ext cx="512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6"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Spouse Concurrence </a:t>
            </a:r>
          </a:p>
        </p:txBody>
      </p:sp>
      <p:sp>
        <p:nvSpPr>
          <p:cNvPr id="2" name="Content Placeholder 1"/>
          <p:cNvSpPr>
            <a:spLocks noGrp="1"/>
          </p:cNvSpPr>
          <p:nvPr>
            <p:ph idx="1"/>
          </p:nvPr>
        </p:nvSpPr>
        <p:spPr/>
        <p:txBody>
          <a:bodyPr/>
          <a:lstStyle/>
          <a:p>
            <a:pPr>
              <a:lnSpc>
                <a:spcPct val="100000"/>
              </a:lnSpc>
              <a:buClr>
                <a:schemeClr val="accent2"/>
              </a:buClr>
              <a:buFont typeface="Wingdings" pitchFamily="2" charset="2"/>
              <a:buNone/>
              <a:defRPr/>
            </a:pPr>
            <a:r>
              <a:rPr lang="en-US" sz="2400"/>
              <a:t>Remember it is the </a:t>
            </a:r>
            <a:r>
              <a:rPr lang="en-US" sz="2400" u="sng"/>
              <a:t>Soldier’s</a:t>
            </a:r>
            <a:r>
              <a:rPr lang="en-US" sz="2400"/>
              <a:t> election</a:t>
            </a:r>
          </a:p>
          <a:p>
            <a:pPr lvl="1">
              <a:lnSpc>
                <a:spcPct val="100000"/>
              </a:lnSpc>
              <a:buFont typeface="Arial" pitchFamily="34" charset="0"/>
              <a:buChar char="•"/>
              <a:defRPr/>
            </a:pPr>
            <a:r>
              <a:rPr lang="en-US" sz="2400"/>
              <a:t>The spouse can only concur or non-concur with the Soldier’s election </a:t>
            </a:r>
          </a:p>
          <a:p>
            <a:pPr lvl="1">
              <a:lnSpc>
                <a:spcPct val="100000"/>
              </a:lnSpc>
              <a:buFont typeface="Arial" pitchFamily="34" charset="0"/>
              <a:buChar char="•"/>
              <a:defRPr/>
            </a:pPr>
            <a:r>
              <a:rPr lang="en-US" sz="2400"/>
              <a:t>Spouse refusal to sign the DD Form 2656 constitutes spouse non-concurrence</a:t>
            </a:r>
          </a:p>
          <a:p>
            <a:pPr lvl="1">
              <a:lnSpc>
                <a:spcPct val="100000"/>
              </a:lnSpc>
              <a:buFont typeface="Arial" pitchFamily="34" charset="0"/>
              <a:buChar char="•"/>
              <a:defRPr/>
            </a:pPr>
            <a:r>
              <a:rPr lang="en-US" altLang="en-US" sz="2400">
                <a:latin typeface="Arial" panose="020B0604020202020204" pitchFamily="34" charset="0"/>
              </a:rPr>
              <a:t>Spouse concurrence is in the law to protect the spouse</a:t>
            </a:r>
          </a:p>
          <a:p>
            <a:pPr lvl="1">
              <a:lnSpc>
                <a:spcPct val="100000"/>
              </a:lnSpc>
              <a:buFont typeface="Arial" pitchFamily="34" charset="0"/>
              <a:buChar char="•"/>
              <a:defRPr/>
            </a:pPr>
            <a:endParaRPr lang="en-US" altLang="en-US" sz="2400">
              <a:latin typeface="Arial" panose="020B0604020202020204" pitchFamily="34" charset="0"/>
            </a:endParaRPr>
          </a:p>
          <a:p>
            <a:pPr marL="0" indent="0">
              <a:lnSpc>
                <a:spcPct val="100000"/>
              </a:lnSpc>
              <a:buNone/>
              <a:defRPr/>
            </a:pPr>
            <a:r>
              <a:rPr lang="en-US" altLang="en-US" sz="2400" b="1">
                <a:latin typeface="Arial" panose="020B0604020202020204" pitchFamily="34" charset="0"/>
              </a:rPr>
              <a:t>Note: </a:t>
            </a:r>
            <a:r>
              <a:rPr lang="en-US" altLang="en-US" sz="2400">
                <a:latin typeface="Arial" panose="020B0604020202020204" pitchFamily="34" charset="0"/>
              </a:rPr>
              <a:t>Spouse concurrence not required for a             former spouse election.</a:t>
            </a:r>
          </a:p>
          <a:p>
            <a:pPr lvl="1">
              <a:lnSpc>
                <a:spcPct val="100000"/>
              </a:lnSpc>
              <a:buFont typeface="Arial" pitchFamily="34" charset="0"/>
              <a:buChar char="•"/>
              <a:defRPr/>
            </a:pPr>
            <a:endParaRPr lang="en-US" sz="2400">
              <a:solidFill>
                <a:schemeClr val="accent2"/>
              </a:solidFill>
            </a:endParaRPr>
          </a:p>
          <a:p>
            <a:pPr>
              <a:lnSpc>
                <a:spcPct val="100000"/>
              </a:lnSpc>
            </a:pPr>
            <a:endParaRPr lang="en-US" sz="2400"/>
          </a:p>
        </p:txBody>
      </p:sp>
    </p:spTree>
    <p:extLst>
      <p:ext uri="{BB962C8B-B14F-4D97-AF65-F5344CB8AC3E}">
        <p14:creationId xmlns:p14="http://schemas.microsoft.com/office/powerpoint/2010/main" val="158766748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eaLnBrk="1" hangingPunct="1"/>
            <a:r>
              <a:rPr lang="en-US" altLang="en-US" sz="3600" b="1">
                <a:solidFill>
                  <a:schemeClr val="tx1"/>
                </a:solidFill>
                <a:latin typeface="Arial" panose="020B0604020202020204" pitchFamily="34" charset="0"/>
              </a:rPr>
              <a:t>No Beneficiary at Retirement?</a:t>
            </a:r>
          </a:p>
        </p:txBody>
      </p:sp>
      <p:sp>
        <p:nvSpPr>
          <p:cNvPr id="5939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85000" lnSpcReduction="20000"/>
          </a:bodyPr>
          <a:lstStyle/>
          <a:p>
            <a:pPr marL="342900" indent="-342900" algn="l" eaLnBrk="1" hangingPunct="1">
              <a:lnSpc>
                <a:spcPct val="120000"/>
              </a:lnSpc>
              <a:buFontTx/>
              <a:buChar char="•"/>
            </a:pPr>
            <a:r>
              <a:rPr lang="en-US" altLang="en-US" sz="2400">
                <a:solidFill>
                  <a:schemeClr val="tx1"/>
                </a:solidFill>
                <a:latin typeface="Arial" panose="020B0604020202020204" pitchFamily="34" charset="0"/>
              </a:rPr>
              <a:t>Keep SBP literature</a:t>
            </a:r>
          </a:p>
          <a:p>
            <a:pPr marL="342900" indent="-342900" algn="l" eaLnBrk="1" hangingPunct="1">
              <a:lnSpc>
                <a:spcPct val="120000"/>
              </a:lnSpc>
              <a:buFontTx/>
              <a:buChar char="•"/>
            </a:pPr>
            <a:r>
              <a:rPr lang="en-US" altLang="en-US" sz="2400">
                <a:solidFill>
                  <a:schemeClr val="tx1"/>
                </a:solidFill>
                <a:latin typeface="Arial" panose="020B0604020202020204" pitchFamily="34" charset="0"/>
              </a:rPr>
              <a:t>Keep “Army Echoes” - RSO contact info listed</a:t>
            </a:r>
          </a:p>
          <a:p>
            <a:pPr marL="342900" indent="-342900" algn="l" eaLnBrk="1" hangingPunct="1">
              <a:lnSpc>
                <a:spcPct val="120000"/>
              </a:lnSpc>
              <a:buFontTx/>
              <a:buChar char="•"/>
            </a:pPr>
            <a:r>
              <a:rPr lang="en-US" altLang="en-US" sz="2400">
                <a:solidFill>
                  <a:schemeClr val="tx1"/>
                </a:solidFill>
                <a:latin typeface="Arial" panose="020B0604020202020204" pitchFamily="34" charset="0"/>
              </a:rPr>
              <a:t>Contact nearest RSO for a new briefing as soon as eligible beneficiary is gained</a:t>
            </a:r>
          </a:p>
          <a:p>
            <a:pPr marL="342900" indent="-342900" algn="l" eaLnBrk="1" hangingPunct="1">
              <a:lnSpc>
                <a:spcPct val="120000"/>
              </a:lnSpc>
              <a:buFontTx/>
              <a:buChar char="•"/>
            </a:pPr>
            <a:r>
              <a:rPr lang="en-US" altLang="en-US" sz="2400">
                <a:solidFill>
                  <a:schemeClr val="tx1"/>
                </a:solidFill>
                <a:latin typeface="Arial" panose="020B0604020202020204" pitchFamily="34" charset="0"/>
              </a:rPr>
              <a:t>Decision whether or not to enroll new family members </a:t>
            </a:r>
            <a:r>
              <a:rPr lang="en-US" altLang="en-US" sz="2400" b="1" u="sng">
                <a:solidFill>
                  <a:schemeClr val="tx1"/>
                </a:solidFill>
                <a:latin typeface="Arial" panose="020B0604020202020204" pitchFamily="34" charset="0"/>
              </a:rPr>
              <a:t>MUST</a:t>
            </a:r>
            <a:r>
              <a:rPr lang="en-US" altLang="en-US" sz="2400">
                <a:solidFill>
                  <a:schemeClr val="tx1"/>
                </a:solidFill>
                <a:latin typeface="Arial" panose="020B0604020202020204" pitchFamily="34" charset="0"/>
              </a:rPr>
              <a:t> be made within one year of gaining them or you will close that SBP category</a:t>
            </a:r>
          </a:p>
          <a:p>
            <a:pPr marL="342900" indent="-342900" algn="l" eaLnBrk="1" hangingPunct="1">
              <a:lnSpc>
                <a:spcPct val="120000"/>
              </a:lnSpc>
              <a:buFontTx/>
              <a:buChar char="•"/>
            </a:pPr>
            <a:r>
              <a:rPr lang="en-US" altLang="en-US" sz="2400">
                <a:latin typeface="Arial" panose="020B0604020202020204" pitchFamily="34" charset="0"/>
              </a:rPr>
              <a:t>Submit DD Form 2656-6 to DFAS within one year of gaining new beneficiary</a:t>
            </a:r>
            <a:endParaRPr lang="en-US" altLang="en-US" sz="2400">
              <a:solidFill>
                <a:schemeClr val="tx1"/>
              </a:solidFill>
              <a:latin typeface="Arial" panose="020B0604020202020204" pitchFamily="34" charset="0"/>
            </a:endParaRPr>
          </a:p>
          <a:p>
            <a:pPr marL="342900" indent="-342900" algn="l" eaLnBrk="1" hangingPunct="1">
              <a:lnSpc>
                <a:spcPct val="120000"/>
              </a:lnSpc>
              <a:buFontTx/>
              <a:buChar char="•"/>
            </a:pPr>
            <a:r>
              <a:rPr lang="en-US" altLang="en-US" sz="2400">
                <a:solidFill>
                  <a:schemeClr val="tx1"/>
                </a:solidFill>
                <a:latin typeface="Arial" panose="020B0604020202020204" pitchFamily="34" charset="0"/>
              </a:rPr>
              <a:t>New spouse becomes eligible at 1-year anniversary or birth of a child of that marriage</a:t>
            </a:r>
            <a:r>
              <a:rPr lang="en-US" altLang="en-US" sz="2400">
                <a:latin typeface="Arial" panose="020B0604020202020204" pitchFamily="34" charset="0"/>
              </a:rPr>
              <a:t> - </a:t>
            </a:r>
            <a:r>
              <a:rPr lang="en-US" altLang="en-US" sz="2400">
                <a:solidFill>
                  <a:schemeClr val="tx1"/>
                </a:solidFill>
                <a:latin typeface="Arial" panose="020B0604020202020204" pitchFamily="34" charset="0"/>
              </a:rPr>
              <a:t>SBP costs do not begin until then</a:t>
            </a:r>
          </a:p>
          <a:p>
            <a:pPr marL="342900" indent="-342900" algn="l" eaLnBrk="1" hangingPunct="1">
              <a:lnSpc>
                <a:spcPct val="120000"/>
              </a:lnSpc>
              <a:buClr>
                <a:schemeClr val="accent1"/>
              </a:buClr>
            </a:pPr>
            <a:endParaRPr lang="en-US" altLang="en-US" sz="2400" b="1">
              <a:solidFill>
                <a:schemeClr val="accent2"/>
              </a:solidFill>
              <a:latin typeface="Arial" panose="020B0604020202020204" pitchFamily="34" charset="0"/>
            </a:endParaRPr>
          </a:p>
        </p:txBody>
      </p:sp>
    </p:spTree>
    <p:extLst>
      <p:ext uri="{BB962C8B-B14F-4D97-AF65-F5344CB8AC3E}">
        <p14:creationId xmlns:p14="http://schemas.microsoft.com/office/powerpoint/2010/main" val="16519565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12" name="Rectangle 120"/>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a:solidFill>
                  <a:schemeClr val="tx1"/>
                </a:solidFill>
              </a:rPr>
              <a:t>The Bottom Line</a:t>
            </a:r>
          </a:p>
        </p:txBody>
      </p:sp>
      <p:sp>
        <p:nvSpPr>
          <p:cNvPr id="8313" name="Rectangle 121"/>
          <p:cNvSpPr>
            <a:spLocks noGrp="1" noChangeArrowheads="1"/>
          </p:cNvSpPr>
          <p:nvPr>
            <p:ph idx="1"/>
          </p:nvPr>
        </p:nvSpPr>
        <p:spPr bwMode="auto">
          <a:xfrm>
            <a:off x="628650" y="1855433"/>
            <a:ext cx="7886700" cy="43215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algn="ctr" eaLnBrk="1" hangingPunct="1">
              <a:buFontTx/>
              <a:buNone/>
            </a:pPr>
            <a:r>
              <a:rPr lang="en-US" sz="2800">
                <a:solidFill>
                  <a:schemeClr val="tx1"/>
                </a:solidFill>
              </a:rPr>
              <a:t>Retired pay </a:t>
            </a:r>
            <a:r>
              <a:rPr lang="en-US" sz="2800" b="1">
                <a:solidFill>
                  <a:schemeClr val="tx1"/>
                </a:solidFill>
              </a:rPr>
              <a:t>STOPS</a:t>
            </a:r>
            <a:r>
              <a:rPr lang="en-US" sz="2800">
                <a:solidFill>
                  <a:schemeClr val="tx1"/>
                </a:solidFill>
              </a:rPr>
              <a:t> </a:t>
            </a:r>
            <a:r>
              <a:rPr lang="en-US" altLang="en-US" sz="2800"/>
              <a:t>with the death of the Retired Soldier!</a:t>
            </a:r>
          </a:p>
        </p:txBody>
      </p:sp>
      <p:sp>
        <p:nvSpPr>
          <p:cNvPr id="2" name="TextBox 1"/>
          <p:cNvSpPr txBox="1"/>
          <p:nvPr/>
        </p:nvSpPr>
        <p:spPr>
          <a:xfrm>
            <a:off x="1885950" y="5385137"/>
            <a:ext cx="5295900" cy="1015663"/>
          </a:xfrm>
          <a:prstGeom prst="rect">
            <a:avLst/>
          </a:prstGeom>
          <a:noFill/>
          <a:ln w="38100">
            <a:solidFill>
              <a:srgbClr val="00B050"/>
            </a:solidFill>
          </a:ln>
        </p:spPr>
        <p:txBody>
          <a:bodyPr wrap="square" rtlCol="0">
            <a:spAutoFit/>
          </a:bodyPr>
          <a:lstStyle/>
          <a:p>
            <a:pPr algn="ctr"/>
            <a:r>
              <a:rPr lang="en-US" altLang="en-US" sz="2000" b="1">
                <a:solidFill>
                  <a:srgbClr val="00B050"/>
                </a:solidFill>
                <a:latin typeface="Arial" panose="020B0604020202020204" pitchFamily="34" charset="0"/>
              </a:rPr>
              <a:t>SBP ALLOWS YOU TO PROVIDE A PORTION OF YOUR RETIRED PAY TO YOUR ELIGIBLE SURVIVORS</a:t>
            </a:r>
          </a:p>
        </p:txBody>
      </p:sp>
      <p:grpSp>
        <p:nvGrpSpPr>
          <p:cNvPr id="10" name="Group 9"/>
          <p:cNvGrpSpPr/>
          <p:nvPr/>
        </p:nvGrpSpPr>
        <p:grpSpPr>
          <a:xfrm>
            <a:off x="3153992" y="2913140"/>
            <a:ext cx="2759816" cy="2057400"/>
            <a:chOff x="3048000" y="3657600"/>
            <a:chExt cx="2759816" cy="20574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84" y="3733800"/>
              <a:ext cx="2355832" cy="1759603"/>
            </a:xfrm>
            <a:prstGeom prst="rect">
              <a:avLst/>
            </a:prstGeom>
          </p:spPr>
        </p:pic>
        <p:sp>
          <p:nvSpPr>
            <p:cNvPr id="12" name="Oval 11"/>
            <p:cNvSpPr/>
            <p:nvPr/>
          </p:nvSpPr>
          <p:spPr bwMode="auto">
            <a:xfrm>
              <a:off x="3048000" y="3657600"/>
              <a:ext cx="2759816" cy="2057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3" name="Straight Connector 12"/>
            <p:cNvCxnSpPr/>
            <p:nvPr/>
          </p:nvCxnSpPr>
          <p:spPr bwMode="auto">
            <a:xfrm flipV="1">
              <a:off x="3084384" y="4191000"/>
              <a:ext cx="2539632" cy="8456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4686933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B2A16F-87EE-42F1-B913-5228097E4F67}"/>
              </a:ext>
            </a:extLst>
          </p:cNvPr>
          <p:cNvSpPr>
            <a:spLocks noGrp="1"/>
          </p:cNvSpPr>
          <p:nvPr>
            <p:ph type="title"/>
          </p:nvPr>
        </p:nvSpPr>
        <p:spPr>
          <a:xfrm>
            <a:off x="646906" y="529683"/>
            <a:ext cx="7886700" cy="891172"/>
          </a:xfrm>
        </p:spPr>
        <p:txBody>
          <a:bodyPr>
            <a:normAutofit/>
          </a:bodyPr>
          <a:lstStyle/>
          <a:p>
            <a:pPr algn="ctr"/>
            <a:r>
              <a:rPr lang="en-US" altLang="en-US" sz="3200" b="1" kern="0">
                <a:solidFill>
                  <a:schemeClr val="tx1"/>
                </a:solidFill>
              </a:rPr>
              <a:t>SBP Termination Feature</a:t>
            </a:r>
            <a:endParaRPr lang="en-US"/>
          </a:p>
        </p:txBody>
      </p:sp>
      <p:sp>
        <p:nvSpPr>
          <p:cNvPr id="4" name="Content Placeholder 3">
            <a:extLst>
              <a:ext uri="{FF2B5EF4-FFF2-40B4-BE49-F238E27FC236}">
                <a16:creationId xmlns:a16="http://schemas.microsoft.com/office/drawing/2014/main" id="{8D17CD17-F42C-6E77-BE88-9A9B0B6C250D}"/>
              </a:ext>
            </a:extLst>
          </p:cNvPr>
          <p:cNvSpPr>
            <a:spLocks noGrp="1"/>
          </p:cNvSpPr>
          <p:nvPr>
            <p:ph idx="1"/>
          </p:nvPr>
        </p:nvSpPr>
        <p:spPr>
          <a:xfrm>
            <a:off x="422733" y="4342580"/>
            <a:ext cx="8298534" cy="2202558"/>
          </a:xfrm>
        </p:spPr>
        <p:txBody>
          <a:bodyPr>
            <a:noAutofit/>
          </a:bodyPr>
          <a:lstStyle/>
          <a:p>
            <a:pPr marL="285750" indent="-285750" eaLnBrk="1" hangingPunct="1">
              <a:lnSpc>
                <a:spcPct val="90000"/>
              </a:lnSpc>
              <a:buFont typeface="Arial" panose="020B0604020202020204" pitchFamily="34" charset="0"/>
              <a:buChar char="•"/>
              <a:defRPr/>
            </a:pPr>
            <a:r>
              <a:rPr lang="en-US" altLang="en-US"/>
              <a:t>Spouse concurrence required</a:t>
            </a:r>
          </a:p>
          <a:p>
            <a:pPr marL="285750" indent="-285750" eaLnBrk="1" hangingPunct="1">
              <a:lnSpc>
                <a:spcPct val="90000"/>
              </a:lnSpc>
              <a:buFont typeface="Arial" panose="020B0604020202020204" pitchFamily="34" charset="0"/>
              <a:buChar char="•"/>
              <a:defRPr/>
            </a:pPr>
            <a:r>
              <a:rPr lang="en-US" altLang="en-US"/>
              <a:t>Barred from future enrollment </a:t>
            </a:r>
          </a:p>
          <a:p>
            <a:pPr marL="285750" indent="-285750" eaLnBrk="1" hangingPunct="1">
              <a:lnSpc>
                <a:spcPct val="90000"/>
              </a:lnSpc>
              <a:buFont typeface="Arial" panose="020B0604020202020204" pitchFamily="34" charset="0"/>
              <a:buChar char="•"/>
              <a:defRPr/>
            </a:pPr>
            <a:r>
              <a:rPr lang="en-US" altLang="en-US"/>
              <a:t>No refund of past premiums</a:t>
            </a:r>
          </a:p>
          <a:p>
            <a:pPr marL="285750" indent="-285750" eaLnBrk="1" hangingPunct="1">
              <a:lnSpc>
                <a:spcPct val="90000"/>
              </a:lnSpc>
              <a:buFont typeface="Arial" panose="020B0604020202020204" pitchFamily="34" charset="0"/>
              <a:buChar char="•"/>
              <a:defRPr/>
            </a:pPr>
            <a:r>
              <a:rPr lang="en-US" altLang="en-US"/>
              <a:t>Law change acknowledges need for flexibility</a:t>
            </a:r>
          </a:p>
          <a:p>
            <a:pPr marL="285750" indent="-285750" eaLnBrk="1" hangingPunct="1">
              <a:lnSpc>
                <a:spcPct val="110000"/>
              </a:lnSpc>
              <a:buFont typeface="Arial" panose="020B0604020202020204" pitchFamily="34" charset="0"/>
              <a:buChar char="•"/>
              <a:defRPr/>
            </a:pPr>
            <a:r>
              <a:rPr lang="en-US" altLang="en-US"/>
              <a:t>One-time only termination for those already retired two years (17 May 98 - 16 May 99)</a:t>
            </a:r>
          </a:p>
          <a:p>
            <a:pPr marL="0" indent="0" eaLnBrk="1" hangingPunct="1">
              <a:lnSpc>
                <a:spcPct val="110000"/>
              </a:lnSpc>
              <a:buNone/>
              <a:defRPr/>
            </a:pPr>
            <a:r>
              <a:rPr lang="en-US" altLang="en-US" b="1">
                <a:solidFill>
                  <a:srgbClr val="FF0000"/>
                </a:solidFill>
              </a:rPr>
              <a:t>*Note:  </a:t>
            </a:r>
            <a:r>
              <a:rPr lang="en-US" altLang="en-US">
                <a:solidFill>
                  <a:srgbClr val="FF0000"/>
                </a:solidFill>
              </a:rPr>
              <a:t>Does </a:t>
            </a:r>
            <a:r>
              <a:rPr lang="en-US" altLang="en-US" b="1">
                <a:solidFill>
                  <a:srgbClr val="FF0000"/>
                </a:solidFill>
              </a:rPr>
              <a:t>NOT</a:t>
            </a:r>
            <a:r>
              <a:rPr lang="en-US" altLang="en-US">
                <a:solidFill>
                  <a:srgbClr val="FF0000"/>
                </a:solidFill>
              </a:rPr>
              <a:t> stop RCSBP premiums which are for coverage already received</a:t>
            </a:r>
          </a:p>
        </p:txBody>
      </p:sp>
      <p:grpSp>
        <p:nvGrpSpPr>
          <p:cNvPr id="8" name="Group 10">
            <a:extLst>
              <a:ext uri="{FF2B5EF4-FFF2-40B4-BE49-F238E27FC236}">
                <a16:creationId xmlns:a16="http://schemas.microsoft.com/office/drawing/2014/main" id="{7E9D3587-707A-2075-ED40-F42798BBC286}"/>
              </a:ext>
            </a:extLst>
          </p:cNvPr>
          <p:cNvGrpSpPr>
            <a:grpSpLocks/>
          </p:cNvGrpSpPr>
          <p:nvPr/>
        </p:nvGrpSpPr>
        <p:grpSpPr bwMode="auto">
          <a:xfrm>
            <a:off x="4425950" y="2134655"/>
            <a:ext cx="3459163" cy="1568685"/>
            <a:chOff x="6232396" y="935036"/>
            <a:chExt cx="2532062" cy="2189163"/>
          </a:xfrm>
          <a:solidFill>
            <a:schemeClr val="accent3"/>
          </a:solidFill>
        </p:grpSpPr>
        <p:sp>
          <p:nvSpPr>
            <p:cNvPr id="10" name="Rectangle 9">
              <a:extLst>
                <a:ext uri="{FF2B5EF4-FFF2-40B4-BE49-F238E27FC236}">
                  <a16:creationId xmlns:a16="http://schemas.microsoft.com/office/drawing/2014/main" id="{6F03A145-4A16-C77D-72A9-B4637D556874}"/>
                </a:ext>
              </a:extLst>
            </p:cNvPr>
            <p:cNvSpPr/>
            <p:nvPr/>
          </p:nvSpPr>
          <p:spPr>
            <a:xfrm>
              <a:off x="6232396" y="935036"/>
              <a:ext cx="2532062" cy="2189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TextBox 21">
              <a:extLst>
                <a:ext uri="{FF2B5EF4-FFF2-40B4-BE49-F238E27FC236}">
                  <a16:creationId xmlns:a16="http://schemas.microsoft.com/office/drawing/2014/main" id="{587D1D82-E889-AAA5-D953-187E73B343E2}"/>
                </a:ext>
              </a:extLst>
            </p:cNvPr>
            <p:cNvSpPr txBox="1">
              <a:spLocks noChangeArrowheads="1"/>
            </p:cNvSpPr>
            <p:nvPr/>
          </p:nvSpPr>
          <p:spPr bwMode="auto">
            <a:xfrm>
              <a:off x="6590996" y="935039"/>
              <a:ext cx="1893887" cy="5154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No SBP</a:t>
              </a:r>
            </a:p>
          </p:txBody>
        </p:sp>
      </p:grpSp>
      <p:sp>
        <p:nvSpPr>
          <p:cNvPr id="13" name="Rectangle 167940">
            <a:extLst>
              <a:ext uri="{FF2B5EF4-FFF2-40B4-BE49-F238E27FC236}">
                <a16:creationId xmlns:a16="http://schemas.microsoft.com/office/drawing/2014/main" id="{674BD5ED-E196-453E-933A-03A3F5898B64}"/>
              </a:ext>
            </a:extLst>
          </p:cNvPr>
          <p:cNvSpPr>
            <a:spLocks noChangeArrowheads="1"/>
          </p:cNvSpPr>
          <p:nvPr/>
        </p:nvSpPr>
        <p:spPr bwMode="auto">
          <a:xfrm>
            <a:off x="2249488" y="2132273"/>
            <a:ext cx="2170112" cy="1567098"/>
          </a:xfrm>
          <a:prstGeom prst="rect">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grpSp>
        <p:nvGrpSpPr>
          <p:cNvPr id="16" name="Group 10">
            <a:extLst>
              <a:ext uri="{FF2B5EF4-FFF2-40B4-BE49-F238E27FC236}">
                <a16:creationId xmlns:a16="http://schemas.microsoft.com/office/drawing/2014/main" id="{AB0AA3EC-C68B-8072-7092-489C40169874}"/>
              </a:ext>
            </a:extLst>
          </p:cNvPr>
          <p:cNvGrpSpPr>
            <a:grpSpLocks/>
          </p:cNvGrpSpPr>
          <p:nvPr/>
        </p:nvGrpSpPr>
        <p:grpSpPr bwMode="auto">
          <a:xfrm>
            <a:off x="1219200" y="2134655"/>
            <a:ext cx="1027113" cy="1590910"/>
            <a:chOff x="6232396" y="935036"/>
            <a:chExt cx="2532062" cy="2189163"/>
          </a:xfrm>
          <a:solidFill>
            <a:schemeClr val="accent6"/>
          </a:solidFill>
        </p:grpSpPr>
        <p:sp>
          <p:nvSpPr>
            <p:cNvPr id="17" name="Rectangle 16">
              <a:extLst>
                <a:ext uri="{FF2B5EF4-FFF2-40B4-BE49-F238E27FC236}">
                  <a16:creationId xmlns:a16="http://schemas.microsoft.com/office/drawing/2014/main" id="{2769B200-3DEF-27E6-93C4-482086610972}"/>
                </a:ext>
              </a:extLst>
            </p:cNvPr>
            <p:cNvSpPr/>
            <p:nvPr/>
          </p:nvSpPr>
          <p:spPr>
            <a:xfrm>
              <a:off x="6232396" y="935036"/>
              <a:ext cx="2532062" cy="2189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21">
              <a:extLst>
                <a:ext uri="{FF2B5EF4-FFF2-40B4-BE49-F238E27FC236}">
                  <a16:creationId xmlns:a16="http://schemas.microsoft.com/office/drawing/2014/main" id="{7AA8832B-BF60-CA81-A892-80B39ACF1ECC}"/>
                </a:ext>
              </a:extLst>
            </p:cNvPr>
            <p:cNvSpPr txBox="1">
              <a:spLocks noChangeArrowheads="1"/>
            </p:cNvSpPr>
            <p:nvPr/>
          </p:nvSpPr>
          <p:spPr bwMode="auto">
            <a:xfrm>
              <a:off x="6590996" y="935039"/>
              <a:ext cx="1893887" cy="3120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SBP</a:t>
              </a:r>
            </a:p>
          </p:txBody>
        </p:sp>
      </p:grpSp>
      <p:cxnSp>
        <p:nvCxnSpPr>
          <p:cNvPr id="21" name="Straight Connector 20">
            <a:extLst>
              <a:ext uri="{FF2B5EF4-FFF2-40B4-BE49-F238E27FC236}">
                <a16:creationId xmlns:a16="http://schemas.microsoft.com/office/drawing/2014/main" id="{52D5BE77-E11D-8A3E-E186-3FBA8B70ABAE}"/>
              </a:ext>
            </a:extLst>
          </p:cNvPr>
          <p:cNvCxnSpPr>
            <a:cxnSpLocks/>
          </p:cNvCxnSpPr>
          <p:nvPr/>
        </p:nvCxnSpPr>
        <p:spPr>
          <a:xfrm flipH="1">
            <a:off x="1227138" y="2134655"/>
            <a:ext cx="24120" cy="15797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839827-A5D8-2660-6AE4-17CF9B9227F5}"/>
              </a:ext>
            </a:extLst>
          </p:cNvPr>
          <p:cNvCxnSpPr/>
          <p:nvPr/>
        </p:nvCxnSpPr>
        <p:spPr bwMode="auto">
          <a:xfrm flipH="1">
            <a:off x="2246312" y="1659119"/>
            <a:ext cx="0" cy="206644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EC7F7A5-7709-78D6-7E97-B7E6D412760E}"/>
              </a:ext>
            </a:extLst>
          </p:cNvPr>
          <p:cNvCxnSpPr/>
          <p:nvPr/>
        </p:nvCxnSpPr>
        <p:spPr bwMode="auto">
          <a:xfrm>
            <a:off x="4419600" y="1697817"/>
            <a:ext cx="6351" cy="202774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38">
            <a:extLst>
              <a:ext uri="{FF2B5EF4-FFF2-40B4-BE49-F238E27FC236}">
                <a16:creationId xmlns:a16="http://schemas.microsoft.com/office/drawing/2014/main" id="{734F252E-8883-DE9B-BF27-2D743BB33CF0}"/>
              </a:ext>
            </a:extLst>
          </p:cNvPr>
          <p:cNvSpPr txBox="1">
            <a:spLocks noChangeArrowheads="1"/>
          </p:cNvSpPr>
          <p:nvPr/>
        </p:nvSpPr>
        <p:spPr bwMode="auto">
          <a:xfrm>
            <a:off x="1793296" y="1279037"/>
            <a:ext cx="939112" cy="5847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25th month</a:t>
            </a:r>
          </a:p>
        </p:txBody>
      </p:sp>
      <p:sp>
        <p:nvSpPr>
          <p:cNvPr id="27" name="TextBox 39">
            <a:extLst>
              <a:ext uri="{FF2B5EF4-FFF2-40B4-BE49-F238E27FC236}">
                <a16:creationId xmlns:a16="http://schemas.microsoft.com/office/drawing/2014/main" id="{FDA55F33-DB1E-CFF9-2116-644CF66929A4}"/>
              </a:ext>
            </a:extLst>
          </p:cNvPr>
          <p:cNvSpPr txBox="1">
            <a:spLocks noChangeArrowheads="1"/>
          </p:cNvSpPr>
          <p:nvPr/>
        </p:nvSpPr>
        <p:spPr bwMode="auto">
          <a:xfrm>
            <a:off x="3916237" y="1305930"/>
            <a:ext cx="922589" cy="5847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36th month</a:t>
            </a:r>
          </a:p>
        </p:txBody>
      </p:sp>
      <p:sp>
        <p:nvSpPr>
          <p:cNvPr id="28" name="Left-Right Arrow 17">
            <a:extLst>
              <a:ext uri="{FF2B5EF4-FFF2-40B4-BE49-F238E27FC236}">
                <a16:creationId xmlns:a16="http://schemas.microsoft.com/office/drawing/2014/main" id="{412EBDDE-2466-376F-27E1-AA54EB647327}"/>
              </a:ext>
            </a:extLst>
          </p:cNvPr>
          <p:cNvSpPr/>
          <p:nvPr/>
        </p:nvSpPr>
        <p:spPr bwMode="auto">
          <a:xfrm>
            <a:off x="2286000" y="2178143"/>
            <a:ext cx="2074863" cy="648183"/>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chemeClr val="tx1"/>
                </a:solidFill>
                <a:latin typeface=" Arial"/>
              </a:rPr>
              <a:t>1 year</a:t>
            </a:r>
          </a:p>
        </p:txBody>
      </p:sp>
      <p:cxnSp>
        <p:nvCxnSpPr>
          <p:cNvPr id="31" name="Straight Connector 30">
            <a:extLst>
              <a:ext uri="{FF2B5EF4-FFF2-40B4-BE49-F238E27FC236}">
                <a16:creationId xmlns:a16="http://schemas.microsoft.com/office/drawing/2014/main" id="{986713A9-5763-1305-0A4D-CA7512DDF078}"/>
              </a:ext>
            </a:extLst>
          </p:cNvPr>
          <p:cNvCxnSpPr>
            <a:cxnSpLocks/>
          </p:cNvCxnSpPr>
          <p:nvPr/>
        </p:nvCxnSpPr>
        <p:spPr>
          <a:xfrm>
            <a:off x="7884981" y="2130686"/>
            <a:ext cx="0" cy="15686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903F0E-CC86-03C3-8D58-A224AD66E524}"/>
              </a:ext>
            </a:extLst>
          </p:cNvPr>
          <p:cNvCxnSpPr/>
          <p:nvPr/>
        </p:nvCxnSpPr>
        <p:spPr>
          <a:xfrm flipH="1">
            <a:off x="1219200" y="3703340"/>
            <a:ext cx="6705600" cy="222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21">
            <a:extLst>
              <a:ext uri="{FF2B5EF4-FFF2-40B4-BE49-F238E27FC236}">
                <a16:creationId xmlns:a16="http://schemas.microsoft.com/office/drawing/2014/main" id="{09208B28-2429-96C4-1E8B-4A8BE335CEDE}"/>
              </a:ext>
            </a:extLst>
          </p:cNvPr>
          <p:cNvSpPr txBox="1">
            <a:spLocks noChangeArrowheads="1"/>
          </p:cNvSpPr>
          <p:nvPr/>
        </p:nvSpPr>
        <p:spPr bwMode="auto">
          <a:xfrm>
            <a:off x="2628120" y="2828528"/>
            <a:ext cx="13786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Termination Period</a:t>
            </a:r>
          </a:p>
        </p:txBody>
      </p:sp>
      <p:sp>
        <p:nvSpPr>
          <p:cNvPr id="35" name="Oval 71">
            <a:extLst>
              <a:ext uri="{FF2B5EF4-FFF2-40B4-BE49-F238E27FC236}">
                <a16:creationId xmlns:a16="http://schemas.microsoft.com/office/drawing/2014/main" id="{191DEC80-94E2-83C5-A4E2-E64010AF8F7A}"/>
              </a:ext>
            </a:extLst>
          </p:cNvPr>
          <p:cNvSpPr>
            <a:spLocks noChangeArrowheads="1"/>
          </p:cNvSpPr>
          <p:nvPr/>
        </p:nvSpPr>
        <p:spPr bwMode="auto">
          <a:xfrm>
            <a:off x="1146861" y="3661663"/>
            <a:ext cx="185738" cy="145257"/>
          </a:xfrm>
          <a:prstGeom prst="ellipse">
            <a:avLst/>
          </a:prstGeom>
          <a:solidFill>
            <a:schemeClr val="accent6"/>
          </a:solidFill>
          <a:ln w="28575" algn="ctr">
            <a:solidFill>
              <a:schemeClr val="accent6"/>
            </a:solidFill>
            <a:round/>
            <a:headEnd/>
            <a:tailEnd/>
          </a:ln>
        </p:spPr>
        <p:txBody>
          <a:bodyPr anchor="ct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p>
        </p:txBody>
      </p:sp>
      <p:sp>
        <p:nvSpPr>
          <p:cNvPr id="36" name="Rectangle 22">
            <a:extLst>
              <a:ext uri="{FF2B5EF4-FFF2-40B4-BE49-F238E27FC236}">
                <a16:creationId xmlns:a16="http://schemas.microsoft.com/office/drawing/2014/main" id="{FA2BB54B-3C0E-C562-788B-4C92602F7C2E}"/>
              </a:ext>
            </a:extLst>
          </p:cNvPr>
          <p:cNvSpPr>
            <a:spLocks noChangeArrowheads="1"/>
          </p:cNvSpPr>
          <p:nvPr/>
        </p:nvSpPr>
        <p:spPr bwMode="auto">
          <a:xfrm>
            <a:off x="468313" y="3760177"/>
            <a:ext cx="152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Retired Pay</a:t>
            </a:r>
          </a:p>
          <a:p>
            <a:pPr algn="ctr"/>
            <a:r>
              <a:rPr lang="en-US" altLang="en-US" sz="1600" b="1"/>
              <a:t>Starts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eaLnBrk="1" hangingPunct="1"/>
            <a:r>
              <a:rPr lang="en-US" altLang="en-US" sz="3600" b="1">
                <a:solidFill>
                  <a:schemeClr val="tx1"/>
                </a:solidFill>
                <a:latin typeface="Arial" panose="020B0604020202020204" pitchFamily="34" charset="0"/>
              </a:rPr>
              <a:t>Termination Feature</a:t>
            </a:r>
          </a:p>
        </p:txBody>
      </p:sp>
      <p:sp>
        <p:nvSpPr>
          <p:cNvPr id="14339"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a:bodyPr>
          <a:lstStyle/>
          <a:p>
            <a:pPr marL="457200" indent="-457200" algn="l" eaLnBrk="1" hangingPunct="1">
              <a:lnSpc>
                <a:spcPct val="100000"/>
              </a:lnSpc>
              <a:buFont typeface="Arial" panose="020B0604020202020204" pitchFamily="34" charset="0"/>
              <a:buChar char="•"/>
              <a:defRPr/>
            </a:pPr>
            <a:r>
              <a:rPr lang="en-US" sz="2400">
                <a:solidFill>
                  <a:schemeClr val="tx1"/>
                </a:solidFill>
              </a:rPr>
              <a:t>To terminate you must complete a DD Form 2656-2, obtain your spouse or former spouse concurrence </a:t>
            </a:r>
          </a:p>
          <a:p>
            <a:pPr marL="457200" indent="-457200" algn="l" eaLnBrk="1" hangingPunct="1">
              <a:lnSpc>
                <a:spcPct val="100000"/>
              </a:lnSpc>
              <a:buFont typeface="Arial" panose="020B0604020202020204" pitchFamily="34" charset="0"/>
              <a:buChar char="•"/>
              <a:defRPr/>
            </a:pPr>
            <a:endParaRPr lang="en-US" sz="2400"/>
          </a:p>
          <a:p>
            <a:pPr marL="457200" indent="-457200" algn="l" eaLnBrk="1" hangingPunct="1">
              <a:lnSpc>
                <a:spcPct val="100000"/>
              </a:lnSpc>
              <a:buFont typeface="Arial" panose="020B0604020202020204" pitchFamily="34" charset="0"/>
              <a:buChar char="•"/>
              <a:defRPr/>
            </a:pPr>
            <a:r>
              <a:rPr lang="en-US" sz="2400">
                <a:solidFill>
                  <a:schemeClr val="tx1"/>
                </a:solidFill>
              </a:rPr>
              <a:t>Must submit to DFAS during the period between your 25th and 36th month following retirement</a:t>
            </a:r>
          </a:p>
          <a:p>
            <a:pPr marL="457200" indent="-457200" algn="l" eaLnBrk="1" hangingPunct="1">
              <a:lnSpc>
                <a:spcPct val="100000"/>
              </a:lnSpc>
              <a:buFont typeface="Arial" panose="020B0604020202020204" pitchFamily="34" charset="0"/>
              <a:buChar char="•"/>
              <a:defRPr/>
            </a:pPr>
            <a:endParaRPr lang="en-US" sz="2400">
              <a:solidFill>
                <a:schemeClr val="tx1"/>
              </a:solidFill>
            </a:endParaRPr>
          </a:p>
          <a:p>
            <a:pPr marL="457200" indent="-457200" algn="l" eaLnBrk="1" hangingPunct="1">
              <a:lnSpc>
                <a:spcPct val="100000"/>
              </a:lnSpc>
              <a:buFont typeface="Arial" panose="020B0604020202020204" pitchFamily="34" charset="0"/>
              <a:buChar char="•"/>
              <a:defRPr/>
            </a:pPr>
            <a:r>
              <a:rPr lang="en-US" sz="2400">
                <a:solidFill>
                  <a:schemeClr val="tx1"/>
                </a:solidFill>
              </a:rPr>
              <a:t>DD Form 2656-2 cannot be signed prior to start of 25th month following commencement of retired pay</a:t>
            </a:r>
          </a:p>
        </p:txBody>
      </p:sp>
    </p:spTree>
    <p:extLst>
      <p:ext uri="{BB962C8B-B14F-4D97-AF65-F5344CB8AC3E}">
        <p14:creationId xmlns:p14="http://schemas.microsoft.com/office/powerpoint/2010/main" val="24164906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ctr" eaLnBrk="1" hangingPunct="1"/>
            <a:r>
              <a:rPr lang="en-US" altLang="en-US" sz="3200" b="1">
                <a:solidFill>
                  <a:schemeClr val="tx1"/>
                </a:solidFill>
                <a:latin typeface="Arial" panose="020B0604020202020204" pitchFamily="34" charset="0"/>
              </a:rPr>
              <a:t>Base Amount</a:t>
            </a:r>
          </a:p>
        </p:txBody>
      </p:sp>
      <p:sp>
        <p:nvSpPr>
          <p:cNvPr id="28675"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fontScale="70000" lnSpcReduction="20000"/>
          </a:bodyPr>
          <a:lstStyle/>
          <a:p>
            <a:pPr eaLnBrk="1" hangingPunct="1">
              <a:lnSpc>
                <a:spcPct val="120000"/>
              </a:lnSpc>
              <a:defRPr/>
            </a:pPr>
            <a:r>
              <a:rPr lang="en-US" sz="2800"/>
              <a:t>Dollar amount of retired pay participation is based on</a:t>
            </a:r>
          </a:p>
          <a:p>
            <a:pPr lvl="1">
              <a:lnSpc>
                <a:spcPct val="120000"/>
              </a:lnSpc>
              <a:buFontTx/>
              <a:buChar char="‒"/>
              <a:defRPr/>
            </a:pPr>
            <a:r>
              <a:rPr lang="en-US" sz="2800"/>
              <a:t>Minimum, by law = $300</a:t>
            </a:r>
          </a:p>
          <a:p>
            <a:pPr lvl="1">
              <a:lnSpc>
                <a:spcPct val="120000"/>
              </a:lnSpc>
              <a:buFontTx/>
              <a:buChar char="‒"/>
              <a:defRPr/>
            </a:pPr>
            <a:r>
              <a:rPr lang="en-US" sz="2800"/>
              <a:t>Maximum, by law = full retired pay </a:t>
            </a:r>
          </a:p>
          <a:p>
            <a:pPr lvl="1">
              <a:lnSpc>
                <a:spcPct val="120000"/>
              </a:lnSpc>
              <a:buFontTx/>
              <a:buChar char="‒"/>
              <a:defRPr/>
            </a:pPr>
            <a:r>
              <a:rPr lang="en-US" sz="2800"/>
              <a:t>May choose any amount between</a:t>
            </a:r>
          </a:p>
          <a:p>
            <a:pPr eaLnBrk="1" hangingPunct="1">
              <a:lnSpc>
                <a:spcPct val="120000"/>
              </a:lnSpc>
              <a:defRPr/>
            </a:pPr>
            <a:r>
              <a:rPr lang="en-US" sz="2800"/>
              <a:t>Soldiers retiring under CSB/REDUX may choose full base amount based on retired pay they would have received under High-3</a:t>
            </a:r>
          </a:p>
          <a:p>
            <a:pPr eaLnBrk="1" hangingPunct="1">
              <a:lnSpc>
                <a:spcPct val="120000"/>
              </a:lnSpc>
              <a:defRPr/>
            </a:pPr>
            <a:r>
              <a:rPr lang="en-US" sz="2800"/>
              <a:t>Soldiers retiring under the Blended Retirement System (BRS) who elect a lump sum at retirement may choose full base amount based on retired pay they would have received without the lump sum election </a:t>
            </a:r>
          </a:p>
          <a:p>
            <a:pPr eaLnBrk="1" hangingPunct="1">
              <a:lnSpc>
                <a:spcPct val="120000"/>
              </a:lnSpc>
              <a:defRPr/>
            </a:pPr>
            <a:r>
              <a:rPr lang="en-US" sz="2800"/>
              <a:t>The base amount like retired pay and the SBP annuity, increase with COLA </a:t>
            </a:r>
          </a:p>
        </p:txBody>
      </p:sp>
    </p:spTree>
    <p:extLst>
      <p:ext uri="{BB962C8B-B14F-4D97-AF65-F5344CB8AC3E}">
        <p14:creationId xmlns:p14="http://schemas.microsoft.com/office/powerpoint/2010/main" val="14054009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fontScale="90000"/>
          </a:bodyPr>
          <a:lstStyle/>
          <a:p>
            <a:pPr algn="ctr" eaLnBrk="1" hangingPunct="1"/>
            <a:r>
              <a:rPr lang="en-US" altLang="en-US" sz="3600" b="1">
                <a:solidFill>
                  <a:schemeClr val="tx1"/>
                </a:solidFill>
                <a:latin typeface="Arial" panose="020B0604020202020204" pitchFamily="34" charset="0"/>
              </a:rPr>
              <a:t>Estimating Your Retired Pay and Premiums</a:t>
            </a:r>
          </a:p>
        </p:txBody>
      </p:sp>
      <p:sp>
        <p:nvSpPr>
          <p:cNvPr id="65538" name="Rectangle 3"/>
          <p:cNvSpPr>
            <a:spLocks noGrp="1" noChangeArrowheads="1"/>
          </p:cNvSpPr>
          <p:nvPr>
            <p:ph idx="1"/>
          </p:nvPr>
        </p:nvSpPr>
        <p:spPr bwMode="auto">
          <a:xfrm>
            <a:off x="532765" y="1825625"/>
            <a:ext cx="807847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sz="2000" err="1">
                <a:latin typeface="Arial" panose="020B0604020202020204" pitchFamily="34" charset="0"/>
              </a:rPr>
              <a:t>MyArmyBenefits</a:t>
            </a:r>
            <a:r>
              <a:rPr lang="en-US" altLang="en-US" sz="2000">
                <a:latin typeface="Arial" panose="020B0604020202020204" pitchFamily="34" charset="0"/>
              </a:rPr>
              <a:t> Retirement calculator </a:t>
            </a:r>
          </a:p>
          <a:p>
            <a:pPr lvl="1" eaLnBrk="1" hangingPunct="1">
              <a:lnSpc>
                <a:spcPct val="90000"/>
              </a:lnSpc>
            </a:pPr>
            <a:r>
              <a:rPr lang="en-US" altLang="en-US" sz="2000">
                <a:latin typeface="Arial" panose="020B0604020202020204" pitchFamily="34" charset="0"/>
              </a:rPr>
              <a:t>CAC or DS Logon</a:t>
            </a:r>
          </a:p>
          <a:p>
            <a:pPr lvl="1" eaLnBrk="1" hangingPunct="1">
              <a:lnSpc>
                <a:spcPct val="90000"/>
              </a:lnSpc>
            </a:pPr>
            <a:r>
              <a:rPr lang="en-US" altLang="en-US" sz="2000">
                <a:latin typeface="Arial" panose="020B0604020202020204" pitchFamily="34" charset="0"/>
              </a:rPr>
              <a:t>Pulls pertinent information from your record so you don’t have to</a:t>
            </a:r>
          </a:p>
          <a:p>
            <a:pPr lvl="1" eaLnBrk="1" hangingPunct="1">
              <a:lnSpc>
                <a:spcPct val="90000"/>
              </a:lnSpc>
            </a:pPr>
            <a:r>
              <a:rPr lang="en-US" altLang="en-US" sz="2000">
                <a:latin typeface="Arial" panose="020B0604020202020204" pitchFamily="34" charset="0"/>
              </a:rPr>
              <a:t>Estimates retired pay</a:t>
            </a:r>
          </a:p>
          <a:p>
            <a:pPr lvl="1" eaLnBrk="1" hangingPunct="1">
              <a:lnSpc>
                <a:spcPct val="90000"/>
              </a:lnSpc>
            </a:pPr>
            <a:r>
              <a:rPr lang="en-US" altLang="en-US" sz="2000">
                <a:latin typeface="Arial" panose="020B0604020202020204" pitchFamily="34" charset="0"/>
              </a:rPr>
              <a:t>Comparison of SBP premium estimates for election categories</a:t>
            </a:r>
          </a:p>
          <a:p>
            <a:pPr marL="0" indent="0" eaLnBrk="1" hangingPunct="1">
              <a:lnSpc>
                <a:spcPct val="90000"/>
              </a:lnSpc>
              <a:buNone/>
            </a:pPr>
            <a:r>
              <a:rPr lang="en-US" altLang="en-US" sz="2000">
                <a:latin typeface="Arial" panose="020B0604020202020204" pitchFamily="34" charset="0"/>
                <a:hlinkClick r:id="rId3"/>
              </a:rPr>
              <a:t>https://myarmybenefits.us.army.mil/Benefit-Calculators/Retirement</a:t>
            </a:r>
            <a:endParaRPr lang="en-US" altLang="en-US" sz="2000">
              <a:latin typeface="Arial" panose="020B0604020202020204" pitchFamily="34" charset="0"/>
            </a:endParaRPr>
          </a:p>
          <a:p>
            <a:pPr marL="0" indent="0" eaLnBrk="1" hangingPunct="1">
              <a:lnSpc>
                <a:spcPct val="90000"/>
              </a:lnSpc>
              <a:buNone/>
            </a:pPr>
            <a:endParaRPr lang="en-US" altLang="en-US" sz="2000">
              <a:latin typeface="Arial" panose="020B0604020202020204" pitchFamily="34" charset="0"/>
            </a:endParaRPr>
          </a:p>
          <a:p>
            <a:pPr marL="0" indent="0" eaLnBrk="1" hangingPunct="1">
              <a:lnSpc>
                <a:spcPct val="90000"/>
              </a:lnSpc>
              <a:buNone/>
            </a:pPr>
            <a:endParaRPr lang="en-US" altLang="en-US" sz="2000">
              <a:latin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0297" y="4418916"/>
            <a:ext cx="5502774" cy="2456051"/>
          </a:xfrm>
          <a:prstGeom prst="rect">
            <a:avLst/>
          </a:prstGeom>
        </p:spPr>
      </p:pic>
    </p:spTree>
    <p:extLst>
      <p:ext uri="{BB962C8B-B14F-4D97-AF65-F5344CB8AC3E}">
        <p14:creationId xmlns:p14="http://schemas.microsoft.com/office/powerpoint/2010/main" val="486487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fontScale="90000"/>
          </a:bodyPr>
          <a:lstStyle/>
          <a:p>
            <a:pPr algn="ctr" eaLnBrk="1" hangingPunct="1"/>
            <a:r>
              <a:rPr lang="en-US" altLang="en-US" sz="3600" b="1">
                <a:solidFill>
                  <a:srgbClr val="114FFB"/>
                </a:solidFill>
                <a:latin typeface="Arial" panose="020B0604020202020204" pitchFamily="34" charset="0"/>
              </a:rPr>
              <a:t> </a:t>
            </a:r>
            <a:r>
              <a:rPr lang="en-US" altLang="en-US" sz="3600" b="1">
                <a:solidFill>
                  <a:schemeClr val="tx1"/>
                </a:solidFill>
                <a:latin typeface="Arial" panose="020B0604020202020204" pitchFamily="34" charset="0"/>
              </a:rPr>
              <a:t>SBP Cost Formula</a:t>
            </a:r>
            <a:r>
              <a:rPr lang="en-US" altLang="en-US" sz="3600" b="1" i="1">
                <a:solidFill>
                  <a:schemeClr val="tx1"/>
                </a:solidFill>
                <a:latin typeface="Arial" panose="020B0604020202020204" pitchFamily="34" charset="0"/>
              </a:rPr>
              <a:t>        </a:t>
            </a:r>
            <a:br>
              <a:rPr lang="en-US" altLang="en-US" sz="3600" b="1" i="1">
                <a:solidFill>
                  <a:schemeClr val="tx1"/>
                </a:solidFill>
                <a:latin typeface="Arial" panose="020B0604020202020204" pitchFamily="34" charset="0"/>
              </a:rPr>
            </a:br>
            <a:r>
              <a:rPr lang="en-US" altLang="en-US" sz="3600" b="1">
                <a:solidFill>
                  <a:schemeClr val="tx1"/>
                </a:solidFill>
                <a:latin typeface="Arial" panose="020B0604020202020204" pitchFamily="34" charset="0"/>
              </a:rPr>
              <a:t>(Spouse Only)</a:t>
            </a:r>
          </a:p>
        </p:txBody>
      </p:sp>
      <p:sp>
        <p:nvSpPr>
          <p:cNvPr id="6349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r>
              <a:rPr lang="en-US" altLang="en-US" sz="2400" u="sng">
                <a:solidFill>
                  <a:schemeClr val="tx1"/>
                </a:solidFill>
                <a:latin typeface="Arial" panose="020B0604020202020204" pitchFamily="34" charset="0"/>
              </a:rPr>
              <a:t>Formula</a:t>
            </a:r>
            <a:r>
              <a:rPr lang="en-US" altLang="en-US" sz="2400">
                <a:solidFill>
                  <a:schemeClr val="tx1"/>
                </a:solidFill>
                <a:latin typeface="Arial" panose="020B0604020202020204" pitchFamily="34" charset="0"/>
              </a:rPr>
              <a:t>:</a:t>
            </a:r>
          </a:p>
          <a:p>
            <a:pPr lvl="1">
              <a:buFont typeface="Arial" panose="020B0604020202020204" pitchFamily="34" charset="0"/>
              <a:buChar char="‒"/>
            </a:pPr>
            <a:r>
              <a:rPr lang="en-US" altLang="en-US" sz="2400">
                <a:solidFill>
                  <a:schemeClr val="tx1"/>
                </a:solidFill>
                <a:latin typeface="Arial" panose="020B0604020202020204" pitchFamily="34" charset="0"/>
              </a:rPr>
              <a:t>6.5% of base amount selected (example below)</a:t>
            </a:r>
          </a:p>
          <a:p>
            <a:pPr lvl="1">
              <a:buFont typeface="Arial" panose="020B0604020202020204" pitchFamily="34" charset="0"/>
              <a:buChar char="‒"/>
            </a:pPr>
            <a:r>
              <a:rPr lang="en-US" altLang="en-US" sz="2400">
                <a:solidFill>
                  <a:schemeClr val="tx1"/>
                </a:solidFill>
                <a:latin typeface="Arial" panose="020B0604020202020204" pitchFamily="34" charset="0"/>
              </a:rPr>
              <a:t>alternate formula option for active duty retirements prior to March 1990, medical retirements and non-regular retirement (will be discussed in future slide)</a:t>
            </a:r>
            <a:endParaRPr lang="en-US" altLang="en-US" sz="2400" u="sng">
              <a:solidFill>
                <a:schemeClr val="tx1"/>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76486062"/>
              </p:ext>
            </p:extLst>
          </p:nvPr>
        </p:nvGraphicFramePr>
        <p:xfrm>
          <a:off x="1333500" y="4495800"/>
          <a:ext cx="6477001" cy="1645920"/>
        </p:xfrm>
        <a:graphic>
          <a:graphicData uri="http://schemas.openxmlformats.org/drawingml/2006/table">
            <a:tbl>
              <a:tblPr firstRow="1" bandRow="1">
                <a:tableStyleId>{073A0DAA-6AF3-43AB-8588-CEC1D06C72B9}</a:tableStyleId>
              </a:tblPr>
              <a:tblGrid>
                <a:gridCol w="2037708">
                  <a:extLst>
                    <a:ext uri="{9D8B030D-6E8A-4147-A177-3AD203B41FA5}">
                      <a16:colId xmlns:a16="http://schemas.microsoft.com/office/drawing/2014/main" val="1766146963"/>
                    </a:ext>
                  </a:extLst>
                </a:gridCol>
                <a:gridCol w="2110484">
                  <a:extLst>
                    <a:ext uri="{9D8B030D-6E8A-4147-A177-3AD203B41FA5}">
                      <a16:colId xmlns:a16="http://schemas.microsoft.com/office/drawing/2014/main" val="1146100993"/>
                    </a:ext>
                  </a:extLst>
                </a:gridCol>
                <a:gridCol w="2328809">
                  <a:extLst>
                    <a:ext uri="{9D8B030D-6E8A-4147-A177-3AD203B41FA5}">
                      <a16:colId xmlns:a16="http://schemas.microsoft.com/office/drawing/2014/main" val="919482507"/>
                    </a:ext>
                  </a:extLst>
                </a:gridCol>
              </a:tblGrid>
              <a:tr h="370840">
                <a:tc>
                  <a:txBody>
                    <a:bodyPr/>
                    <a:lstStyle/>
                    <a:p>
                      <a:pPr algn="ctr"/>
                      <a:r>
                        <a:rPr lang="en-US" sz="2000">
                          <a:solidFill>
                            <a:schemeClr val="tx1"/>
                          </a:solidFill>
                          <a:latin typeface=" Arial"/>
                        </a:rPr>
                        <a:t>Base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Cost (6.5%)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Annuity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7965140"/>
                  </a:ext>
                </a:extLst>
              </a:tr>
              <a:tr h="370840">
                <a:tc>
                  <a:txBody>
                    <a:bodyPr/>
                    <a:lstStyle/>
                    <a:p>
                      <a:pPr algn="ctr"/>
                      <a:r>
                        <a:rPr lang="en-US" sz="2000">
                          <a:solidFill>
                            <a:schemeClr val="tx1"/>
                          </a:solidFill>
                          <a:latin typeface=" Arial"/>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latin typeface=" Arial"/>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latin typeface=" Arial"/>
                        </a:rPr>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736908"/>
                  </a:ext>
                </a:extLst>
              </a:tr>
              <a:tr h="457200">
                <a:tc>
                  <a:txBody>
                    <a:bodyPr/>
                    <a:lstStyle/>
                    <a:p>
                      <a:pPr algn="ctr"/>
                      <a:r>
                        <a:rPr lang="en-US" sz="2000">
                          <a:solidFill>
                            <a:schemeClr val="tx1"/>
                          </a:solidFill>
                          <a:latin typeface=" Arial"/>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$1,650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94304606"/>
                  </a:ext>
                </a:extLst>
              </a:tr>
              <a:tr h="370840">
                <a:tc>
                  <a:txBody>
                    <a:bodyPr/>
                    <a:lstStyle/>
                    <a:p>
                      <a:pPr algn="ctr"/>
                      <a:r>
                        <a:rPr lang="en-US" sz="2000">
                          <a:solidFill>
                            <a:schemeClr val="tx1"/>
                          </a:solidFill>
                          <a:latin typeface=" Arial"/>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latin typeface=" Arial"/>
                        </a:rPr>
                        <a: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latin typeface=" Arial"/>
                        </a:rPr>
                        <a:t>$2,200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8621803"/>
                  </a:ext>
                </a:extLst>
              </a:tr>
            </a:tbl>
          </a:graphicData>
        </a:graphic>
      </p:graphicFrame>
      <p:sp>
        <p:nvSpPr>
          <p:cNvPr id="3" name="TextBox 2"/>
          <p:cNvSpPr txBox="1"/>
          <p:nvPr/>
        </p:nvSpPr>
        <p:spPr>
          <a:xfrm>
            <a:off x="3846481" y="3962400"/>
            <a:ext cx="1451038" cy="461665"/>
          </a:xfrm>
          <a:prstGeom prst="rect">
            <a:avLst/>
          </a:prstGeom>
          <a:noFill/>
        </p:spPr>
        <p:txBody>
          <a:bodyPr wrap="none" rtlCol="0">
            <a:spAutoFit/>
          </a:bodyPr>
          <a:lstStyle/>
          <a:p>
            <a:r>
              <a:rPr lang="en-US" sz="2400" b="1" u="sng">
                <a:latin typeface=" Arial"/>
              </a:rPr>
              <a:t>Example</a:t>
            </a:r>
          </a:p>
        </p:txBody>
      </p:sp>
    </p:spTree>
    <p:extLst>
      <p:ext uri="{BB962C8B-B14F-4D97-AF65-F5344CB8AC3E}">
        <p14:creationId xmlns:p14="http://schemas.microsoft.com/office/powerpoint/2010/main" val="111569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Sample SBP Costs</a:t>
            </a:r>
          </a:p>
        </p:txBody>
      </p:sp>
      <p:sp>
        <p:nvSpPr>
          <p:cNvPr id="65538" name="Rectangle 3"/>
          <p:cNvSpPr>
            <a:spLocks noGrp="1" noChangeArrowheads="1"/>
          </p:cNvSpPr>
          <p:nvPr>
            <p:ph idx="1"/>
          </p:nvPr>
        </p:nvSpPr>
        <p:spPr bwMode="auto">
          <a:xfrm>
            <a:off x="628650" y="1562470"/>
            <a:ext cx="7886700" cy="48116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0" indent="0" algn="ctr" eaLnBrk="1" hangingPunct="1">
              <a:lnSpc>
                <a:spcPct val="90000"/>
              </a:lnSpc>
              <a:buNone/>
            </a:pPr>
            <a:r>
              <a:rPr lang="en-US" altLang="en-US" sz="2000">
                <a:latin typeface="Arial" panose="020B0604020202020204" pitchFamily="34" charset="0"/>
              </a:rPr>
              <a:t>(Ages:  Member=44; Spouse=41; Youngest Child=12)</a:t>
            </a:r>
          </a:p>
          <a:p>
            <a:pPr marL="0" indent="0" algn="ctr" eaLnBrk="1" hangingPunct="1">
              <a:lnSpc>
                <a:spcPct val="90000"/>
              </a:lnSpc>
              <a:buNone/>
            </a:pPr>
            <a:r>
              <a:rPr lang="en-US" altLang="en-US" sz="2000" b="1" u="sng">
                <a:latin typeface="Arial" panose="020B0604020202020204" pitchFamily="34" charset="0"/>
              </a:rPr>
              <a:t>Monthly Cost</a:t>
            </a:r>
          </a:p>
          <a:p>
            <a:pPr marL="0" indent="0" algn="ctr" eaLnBrk="1" hangingPunct="1">
              <a:lnSpc>
                <a:spcPct val="90000"/>
              </a:lnSpc>
              <a:buNone/>
            </a:pPr>
            <a:endParaRPr lang="en-US" altLang="en-US" sz="2000" b="1" u="sng">
              <a:latin typeface="Arial" panose="020B0604020202020204" pitchFamily="34" charset="0"/>
            </a:endParaRPr>
          </a:p>
          <a:p>
            <a:pPr marL="0" indent="0" algn="ctr" eaLnBrk="1" hangingPunct="1">
              <a:lnSpc>
                <a:spcPct val="90000"/>
              </a:lnSpc>
              <a:buNone/>
            </a:pPr>
            <a:endParaRPr lang="en-US" altLang="en-US" sz="2000" b="1" u="sng">
              <a:latin typeface="Arial" panose="020B0604020202020204" pitchFamily="34" charset="0"/>
            </a:endParaRPr>
          </a:p>
          <a:p>
            <a:pPr marL="0" indent="0" eaLnBrk="1" hangingPunct="1">
              <a:lnSpc>
                <a:spcPct val="90000"/>
              </a:lnSpc>
              <a:buNone/>
            </a:pPr>
            <a:endParaRPr lang="en-US" altLang="en-US" sz="2000" b="1">
              <a:latin typeface="Arial" panose="020B0604020202020204" pitchFamily="34" charset="0"/>
            </a:endParaRPr>
          </a:p>
          <a:p>
            <a:pPr marL="0" indent="0" eaLnBrk="1" hangingPunct="1">
              <a:lnSpc>
                <a:spcPct val="90000"/>
              </a:lnSpc>
              <a:buNone/>
            </a:pPr>
            <a:endParaRPr lang="en-US" altLang="en-US" sz="2000" b="1">
              <a:latin typeface="Arial" panose="020B0604020202020204" pitchFamily="34" charset="0"/>
            </a:endParaRPr>
          </a:p>
          <a:p>
            <a:pPr marL="0" indent="0" eaLnBrk="1" hangingPunct="1">
              <a:lnSpc>
                <a:spcPct val="90000"/>
              </a:lnSpc>
              <a:buNone/>
            </a:pPr>
            <a:endParaRPr lang="en-US" altLang="en-US" sz="2000" b="1">
              <a:latin typeface="Arial" panose="020B0604020202020204" pitchFamily="34" charset="0"/>
            </a:endParaRPr>
          </a:p>
          <a:p>
            <a:pPr marL="0" indent="0" eaLnBrk="1" hangingPunct="1">
              <a:lnSpc>
                <a:spcPct val="90000"/>
              </a:lnSpc>
              <a:buNone/>
            </a:pPr>
            <a:endParaRPr lang="en-US" altLang="en-US" sz="2000" b="1">
              <a:latin typeface="Arial" panose="020B0604020202020204" pitchFamily="34" charset="0"/>
            </a:endParaRPr>
          </a:p>
          <a:p>
            <a:pPr eaLnBrk="1" hangingPunct="1">
              <a:lnSpc>
                <a:spcPct val="120000"/>
              </a:lnSpc>
            </a:pPr>
            <a:r>
              <a:rPr lang="en-US" altLang="en-US" sz="2000">
                <a:latin typeface="Arial" panose="020B0604020202020204" pitchFamily="34" charset="0"/>
              </a:rPr>
              <a:t>Chart shows the relationship of the costs for Spouse, Spouse and Child, and Child only SBP </a:t>
            </a:r>
          </a:p>
          <a:p>
            <a:pPr eaLnBrk="1" hangingPunct="1">
              <a:lnSpc>
                <a:spcPct val="120000"/>
              </a:lnSpc>
            </a:pPr>
            <a:r>
              <a:rPr lang="en-US" altLang="en-US" sz="2000">
                <a:latin typeface="Arial" panose="020B0604020202020204" pitchFamily="34" charset="0"/>
              </a:rPr>
              <a:t>Child only child cost is higher than in Spouse and Child SBP since the child is the primary beneficiary</a:t>
            </a:r>
          </a:p>
        </p:txBody>
      </p:sp>
      <p:graphicFrame>
        <p:nvGraphicFramePr>
          <p:cNvPr id="3" name="Table 2">
            <a:extLst>
              <a:ext uri="{FF2B5EF4-FFF2-40B4-BE49-F238E27FC236}">
                <a16:creationId xmlns:a16="http://schemas.microsoft.com/office/drawing/2014/main" id="{7750CA92-6381-85B8-5EA9-262DB9C16DDD}"/>
              </a:ext>
            </a:extLst>
          </p:cNvPr>
          <p:cNvGraphicFramePr>
            <a:graphicFrameLocks noGrp="1"/>
          </p:cNvGraphicFramePr>
          <p:nvPr>
            <p:extLst>
              <p:ext uri="{D42A27DB-BD31-4B8C-83A1-F6EECF244321}">
                <p14:modId xmlns:p14="http://schemas.microsoft.com/office/powerpoint/2010/main" val="2170612361"/>
              </p:ext>
            </p:extLst>
          </p:nvPr>
        </p:nvGraphicFramePr>
        <p:xfrm>
          <a:off x="742950" y="2392588"/>
          <a:ext cx="7772400" cy="2072823"/>
        </p:xfrm>
        <a:graphic>
          <a:graphicData uri="http://schemas.openxmlformats.org/drawingml/2006/table">
            <a:tbl>
              <a:tblPr firstRow="1" bandRow="1">
                <a:tableStyleId>{073A0DAA-6AF3-43AB-8588-CEC1D06C72B9}</a:tableStyleId>
              </a:tblPr>
              <a:tblGrid>
                <a:gridCol w="1554480">
                  <a:extLst>
                    <a:ext uri="{9D8B030D-6E8A-4147-A177-3AD203B41FA5}">
                      <a16:colId xmlns:a16="http://schemas.microsoft.com/office/drawing/2014/main" val="408478302"/>
                    </a:ext>
                  </a:extLst>
                </a:gridCol>
                <a:gridCol w="1554480">
                  <a:extLst>
                    <a:ext uri="{9D8B030D-6E8A-4147-A177-3AD203B41FA5}">
                      <a16:colId xmlns:a16="http://schemas.microsoft.com/office/drawing/2014/main" val="2164956633"/>
                    </a:ext>
                  </a:extLst>
                </a:gridCol>
                <a:gridCol w="1554480">
                  <a:extLst>
                    <a:ext uri="{9D8B030D-6E8A-4147-A177-3AD203B41FA5}">
                      <a16:colId xmlns:a16="http://schemas.microsoft.com/office/drawing/2014/main" val="1006914742"/>
                    </a:ext>
                  </a:extLst>
                </a:gridCol>
                <a:gridCol w="1554480">
                  <a:extLst>
                    <a:ext uri="{9D8B030D-6E8A-4147-A177-3AD203B41FA5}">
                      <a16:colId xmlns:a16="http://schemas.microsoft.com/office/drawing/2014/main" val="635058162"/>
                    </a:ext>
                  </a:extLst>
                </a:gridCol>
                <a:gridCol w="1554480">
                  <a:extLst>
                    <a:ext uri="{9D8B030D-6E8A-4147-A177-3AD203B41FA5}">
                      <a16:colId xmlns:a16="http://schemas.microsoft.com/office/drawing/2014/main" val="1277880471"/>
                    </a:ext>
                  </a:extLst>
                </a:gridCol>
              </a:tblGrid>
              <a:tr h="690239">
                <a:tc>
                  <a:txBody>
                    <a:bodyPr/>
                    <a:lstStyle/>
                    <a:p>
                      <a:pPr algn="ctr"/>
                      <a:r>
                        <a:rPr lang="en-US" sz="2000">
                          <a:solidFill>
                            <a:schemeClr val="tx1"/>
                          </a:solidFill>
                          <a:latin typeface=" Arial"/>
                        </a:rPr>
                        <a:t>Base Amount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Spouse Only</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Spouse and Child</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Child </a:t>
                      </a:r>
                    </a:p>
                    <a:p>
                      <a:pPr algn="ctr"/>
                      <a:r>
                        <a:rPr lang="en-US" sz="2000">
                          <a:solidFill>
                            <a:schemeClr val="tx1"/>
                          </a:solidFill>
                          <a:latin typeface=" Arial"/>
                        </a:rPr>
                        <a:t>Only</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Monthly</a:t>
                      </a:r>
                      <a:r>
                        <a:rPr lang="en-US" sz="2000" baseline="0">
                          <a:solidFill>
                            <a:schemeClr val="tx1"/>
                          </a:solidFill>
                          <a:latin typeface=" Arial"/>
                        </a:rPr>
                        <a:t> Annuity</a:t>
                      </a:r>
                      <a:endParaRPr lang="en-US" sz="2000">
                        <a:solidFill>
                          <a:schemeClr val="tx1"/>
                        </a:solidFill>
                        <a:latin typeface=" Aria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45639200"/>
                  </a:ext>
                </a:extLst>
              </a:tr>
              <a:tr h="457257">
                <a:tc>
                  <a:txBody>
                    <a:bodyPr/>
                    <a:lstStyle/>
                    <a:p>
                      <a:pPr algn="ctr"/>
                      <a:r>
                        <a:rPr lang="en-US" sz="2000">
                          <a:latin typeface=" Arial"/>
                        </a:rPr>
                        <a:t>$4000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atin typeface=" Arial"/>
                        </a:rPr>
                        <a:t>$260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atin typeface=" Arial"/>
                        </a:rPr>
                        <a:t>$260.36</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atin typeface=" Arial"/>
                        </a:rPr>
                        <a:t>$7.20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atin typeface=" Arial"/>
                        </a:rPr>
                        <a:t>$2,200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847801"/>
                  </a:ext>
                </a:extLst>
              </a:tr>
              <a:tr h="457257">
                <a:tc>
                  <a:txBody>
                    <a:bodyPr/>
                    <a:lstStyle/>
                    <a:p>
                      <a:pPr algn="ctr"/>
                      <a:r>
                        <a:rPr lang="en-US" sz="2000">
                          <a:latin typeface=" Arial"/>
                        </a:rPr>
                        <a:t>$3000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latin typeface=" Arial"/>
                        </a:rPr>
                        <a:t>$195</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latin typeface=" Arial"/>
                        </a:rPr>
                        <a:t>$195.27</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latin typeface=" Arial"/>
                        </a:rPr>
                        <a:t>$5.40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latin typeface=" Arial"/>
                        </a:rPr>
                        <a:t>$1,650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92966214"/>
                  </a:ext>
                </a:extLst>
              </a:tr>
              <a:tr h="457257">
                <a:tc>
                  <a:txBody>
                    <a:bodyPr/>
                    <a:lstStyle/>
                    <a:p>
                      <a:pPr algn="ctr"/>
                      <a:r>
                        <a:rPr lang="en-US" sz="2000">
                          <a:latin typeface=" Arial"/>
                        </a:rPr>
                        <a:t>$2000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atin typeface=" Arial"/>
                        </a:rPr>
                        <a:t>$130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atin typeface=" Arial"/>
                        </a:rPr>
                        <a:t>$130.18</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atin typeface=" Arial"/>
                        </a:rPr>
                        <a:t>$3.60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atin typeface=" Arial"/>
                        </a:rPr>
                        <a:t>$1,100</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211430"/>
                  </a:ext>
                </a:extLst>
              </a:tr>
            </a:tbl>
          </a:graphicData>
        </a:graphic>
      </p:graphicFrame>
    </p:spTree>
    <p:extLst>
      <p:ext uri="{BB962C8B-B14F-4D97-AF65-F5344CB8AC3E}">
        <p14:creationId xmlns:p14="http://schemas.microsoft.com/office/powerpoint/2010/main" val="265760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C7C0-C7D3-64C3-65F1-35DA729EDA28}"/>
              </a:ext>
            </a:extLst>
          </p:cNvPr>
          <p:cNvSpPr>
            <a:spLocks noGrp="1"/>
          </p:cNvSpPr>
          <p:nvPr>
            <p:ph type="title"/>
          </p:nvPr>
        </p:nvSpPr>
        <p:spPr/>
        <p:txBody>
          <a:bodyPr/>
          <a:lstStyle/>
          <a:p>
            <a:pPr algn="ctr"/>
            <a:r>
              <a:rPr lang="en-US" altLang="en-US" sz="3200" b="1" kern="0">
                <a:solidFill>
                  <a:schemeClr val="tx1"/>
                </a:solidFill>
              </a:rPr>
              <a:t>Tax Free Premiums – Real cost of SBP</a:t>
            </a:r>
            <a:endParaRPr lang="en-US"/>
          </a:p>
        </p:txBody>
      </p:sp>
      <p:sp>
        <p:nvSpPr>
          <p:cNvPr id="41986" name="Rectangle 3"/>
          <p:cNvSpPr>
            <a:spLocks noGrp="1" noChangeArrowheads="1"/>
          </p:cNvSpPr>
          <p:nvPr>
            <p:ph idx="1"/>
          </p:nvPr>
        </p:nvSpPr>
        <p:spPr bwMode="auto">
          <a:xfrm>
            <a:off x="628650" y="5486405"/>
            <a:ext cx="7886700" cy="83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0" indent="0" algn="l" eaLnBrk="1" hangingPunct="1">
              <a:lnSpc>
                <a:spcPct val="100000"/>
              </a:lnSpc>
              <a:buNone/>
            </a:pPr>
            <a:r>
              <a:rPr lang="en-US" altLang="en-US" sz="1800" b="1">
                <a:latin typeface="Arial" panose="020B0604020202020204" pitchFamily="34" charset="0"/>
              </a:rPr>
              <a:t>* </a:t>
            </a:r>
            <a:r>
              <a:rPr lang="en-US" altLang="en-US" sz="1800">
                <a:latin typeface="Arial" panose="020B0604020202020204" pitchFamily="34" charset="0"/>
              </a:rPr>
              <a:t>The SBP participant receives a $36/month tax savings – and a future survivor benefit of $1,100. Tax rates will vary based on an individual’s financial situation.</a:t>
            </a:r>
          </a:p>
        </p:txBody>
      </p:sp>
      <p:graphicFrame>
        <p:nvGraphicFramePr>
          <p:cNvPr id="5" name="Table 4"/>
          <p:cNvGraphicFramePr>
            <a:graphicFrameLocks noGrp="1"/>
          </p:cNvGraphicFramePr>
          <p:nvPr/>
        </p:nvGraphicFramePr>
        <p:xfrm>
          <a:off x="876300" y="1589877"/>
          <a:ext cx="7391400" cy="3627435"/>
        </p:xfrm>
        <a:graphic>
          <a:graphicData uri="http://schemas.openxmlformats.org/drawingml/2006/table">
            <a:tbl>
              <a:tblPr firstRow="1" bandRow="1">
                <a:tableStyleId>{073A0DAA-6AF3-43AB-8588-CEC1D06C72B9}</a:tableStyleId>
              </a:tblPr>
              <a:tblGrid>
                <a:gridCol w="3161487">
                  <a:extLst>
                    <a:ext uri="{9D8B030D-6E8A-4147-A177-3AD203B41FA5}">
                      <a16:colId xmlns:a16="http://schemas.microsoft.com/office/drawing/2014/main" val="2307522703"/>
                    </a:ext>
                  </a:extLst>
                </a:gridCol>
                <a:gridCol w="2136139">
                  <a:extLst>
                    <a:ext uri="{9D8B030D-6E8A-4147-A177-3AD203B41FA5}">
                      <a16:colId xmlns:a16="http://schemas.microsoft.com/office/drawing/2014/main" val="751465557"/>
                    </a:ext>
                  </a:extLst>
                </a:gridCol>
                <a:gridCol w="2093774">
                  <a:extLst>
                    <a:ext uri="{9D8B030D-6E8A-4147-A177-3AD203B41FA5}">
                      <a16:colId xmlns:a16="http://schemas.microsoft.com/office/drawing/2014/main" val="3004554304"/>
                    </a:ext>
                  </a:extLst>
                </a:gridCol>
              </a:tblGrid>
              <a:tr h="518205">
                <a:tc>
                  <a:txBody>
                    <a:bodyPr/>
                    <a:lstStyle/>
                    <a:p>
                      <a:endParaRPr lang="en-US" sz="2400">
                        <a:solidFill>
                          <a:schemeClr val="tx1"/>
                        </a:solidFill>
                        <a:latin typeface=" Aria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a:solidFill>
                            <a:schemeClr val="tx1"/>
                          </a:solidFill>
                          <a:latin typeface=" Arial"/>
                        </a:rPr>
                        <a:t>No SBP</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a:solidFill>
                            <a:schemeClr val="tx1"/>
                          </a:solidFill>
                          <a:latin typeface=" Arial"/>
                        </a:rPr>
                        <a:t>SBP</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87843312"/>
                  </a:ext>
                </a:extLst>
              </a:tr>
              <a:tr h="518205">
                <a:tc>
                  <a:txBody>
                    <a:bodyPr/>
                    <a:lstStyle/>
                    <a:p>
                      <a:r>
                        <a:rPr lang="en-US" sz="2400" b="1">
                          <a:solidFill>
                            <a:schemeClr val="tx1"/>
                          </a:solidFill>
                          <a:latin typeface=" Arial"/>
                        </a:rPr>
                        <a:t>Retired Pay</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 Arial"/>
                        </a:rPr>
                        <a:t>$2,000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 Arial"/>
                        </a:rPr>
                        <a:t>$2,000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7895531"/>
                  </a:ext>
                </a:extLst>
              </a:tr>
              <a:tr h="518205">
                <a:tc>
                  <a:txBody>
                    <a:bodyPr/>
                    <a:lstStyle/>
                    <a:p>
                      <a:r>
                        <a:rPr lang="en-US" sz="2400" b="1">
                          <a:solidFill>
                            <a:schemeClr val="tx1"/>
                          </a:solidFill>
                          <a:latin typeface=" Arial"/>
                        </a:rPr>
                        <a:t>SBP Cost</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solidFill>
                            <a:schemeClr val="tx1"/>
                          </a:solidFill>
                          <a:latin typeface=" Arial"/>
                        </a:rPr>
                        <a:t>$0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solidFill>
                            <a:schemeClr val="tx1"/>
                          </a:solidFill>
                          <a:latin typeface=" Arial"/>
                        </a:rPr>
                        <a:t>$130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293328209"/>
                  </a:ext>
                </a:extLst>
              </a:tr>
              <a:tr h="518205">
                <a:tc>
                  <a:txBody>
                    <a:bodyPr/>
                    <a:lstStyle/>
                    <a:p>
                      <a:r>
                        <a:rPr lang="en-US" sz="2400" b="1">
                          <a:solidFill>
                            <a:schemeClr val="tx1"/>
                          </a:solidFill>
                          <a:latin typeface=" Arial"/>
                        </a:rPr>
                        <a:t>Taxable</a:t>
                      </a:r>
                      <a:r>
                        <a:rPr lang="en-US" sz="2400" b="1" baseline="0">
                          <a:solidFill>
                            <a:schemeClr val="tx1"/>
                          </a:solidFill>
                          <a:latin typeface=" Arial"/>
                        </a:rPr>
                        <a:t> Pay</a:t>
                      </a:r>
                      <a:endParaRPr lang="en-US" sz="2400" b="1">
                        <a:solidFill>
                          <a:schemeClr val="tx1"/>
                        </a:solidFill>
                        <a:latin typeface=" Aria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 Arial"/>
                        </a:rPr>
                        <a:t>$2,000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 Arial"/>
                        </a:rPr>
                        <a:t>$1,870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5914987"/>
                  </a:ext>
                </a:extLst>
              </a:tr>
              <a:tr h="518205">
                <a:tc>
                  <a:txBody>
                    <a:bodyPr/>
                    <a:lstStyle/>
                    <a:p>
                      <a:r>
                        <a:rPr lang="en-US" sz="2400" b="1">
                          <a:solidFill>
                            <a:schemeClr val="tx1"/>
                          </a:solidFill>
                          <a:latin typeface=" Arial"/>
                        </a:rPr>
                        <a:t>Tax Paid (28%)</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solidFill>
                            <a:schemeClr val="tx1"/>
                          </a:solidFill>
                          <a:latin typeface=" Arial"/>
                        </a:rPr>
                        <a:t>$560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solidFill>
                            <a:schemeClr val="tx1"/>
                          </a:solidFill>
                          <a:latin typeface=" Arial"/>
                        </a:rPr>
                        <a:t>$524</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040831555"/>
                  </a:ext>
                </a:extLst>
              </a:tr>
              <a:tr h="518205">
                <a:tc>
                  <a:txBody>
                    <a:bodyPr/>
                    <a:lstStyle/>
                    <a:p>
                      <a:r>
                        <a:rPr lang="en-US" sz="2400" b="1">
                          <a:solidFill>
                            <a:schemeClr val="tx1"/>
                          </a:solidFill>
                          <a:latin typeface=" Arial"/>
                        </a:rPr>
                        <a:t>Tax Savings</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 Arial"/>
                        </a:rPr>
                        <a:t>$0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 Arial"/>
                        </a:rPr>
                        <a:t>$36</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1190856"/>
                  </a:ext>
                </a:extLst>
              </a:tr>
              <a:tr h="518205">
                <a:tc>
                  <a:txBody>
                    <a:bodyPr/>
                    <a:lstStyle/>
                    <a:p>
                      <a:r>
                        <a:rPr lang="en-US" sz="2400" b="1">
                          <a:solidFill>
                            <a:schemeClr val="tx1"/>
                          </a:solidFill>
                          <a:latin typeface=" Arial"/>
                        </a:rPr>
                        <a:t>Actual SBP Cost</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solidFill>
                            <a:schemeClr val="tx1"/>
                          </a:solidFill>
                          <a:latin typeface=" Arial"/>
                        </a:rPr>
                        <a:t>$0</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solidFill>
                            <a:schemeClr val="tx1"/>
                          </a:solidFill>
                          <a:latin typeface=" Arial"/>
                        </a:rPr>
                        <a:t>$94</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51910455"/>
                  </a:ext>
                </a:extLst>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62" name="TextBox 4">
            <a:extLst>
              <a:ext uri="{FF2B5EF4-FFF2-40B4-BE49-F238E27FC236}">
                <a16:creationId xmlns:a16="http://schemas.microsoft.com/office/drawing/2014/main" id="{EB74EFCD-AC00-D0F0-FAC0-958E861A53AB}"/>
              </a:ext>
            </a:extLst>
          </p:cNvPr>
          <p:cNvSpPr txBox="1">
            <a:spLocks noChangeArrowheads="1"/>
          </p:cNvSpPr>
          <p:nvPr/>
        </p:nvSpPr>
        <p:spPr bwMode="auto">
          <a:xfrm>
            <a:off x="381000" y="5331492"/>
            <a:ext cx="8534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t>Note 1.</a:t>
            </a:r>
            <a:r>
              <a:rPr lang="en-US" altLang="en-US" sz="1300"/>
              <a:t>  </a:t>
            </a:r>
            <a:r>
              <a:rPr lang="en-US" altLang="en-US" sz="1300" b="1"/>
              <a:t>SBP Cost Threshold Method</a:t>
            </a:r>
            <a:r>
              <a:rPr lang="en-US" altLang="en-US" sz="1300"/>
              <a:t>:  2.5% of threshold amount + 10% of the remainder of base amount. </a:t>
            </a:r>
          </a:p>
          <a:p>
            <a:r>
              <a:rPr lang="en-US" altLang="en-US" sz="1300" b="1"/>
              <a:t>Note 2.</a:t>
            </a:r>
            <a:r>
              <a:rPr lang="en-US" altLang="en-US" sz="1300"/>
              <a:t>  </a:t>
            </a:r>
            <a:r>
              <a:rPr lang="en-US" altLang="en-US" sz="1300" b="1"/>
              <a:t>SBP Cost 6.5% Base Amount Method</a:t>
            </a:r>
            <a:r>
              <a:rPr lang="en-US" altLang="en-US" sz="1300"/>
              <a:t>:  6.5% of the base amount.</a:t>
            </a:r>
          </a:p>
          <a:p>
            <a:r>
              <a:rPr lang="en-US" altLang="en-US" sz="1300" b="1"/>
              <a:t>Note 3.</a:t>
            </a:r>
            <a:r>
              <a:rPr lang="en-US" altLang="en-US" sz="1300"/>
              <a:t>  </a:t>
            </a:r>
            <a:r>
              <a:rPr lang="en-US" altLang="en-US" sz="1300" b="1"/>
              <a:t>Threshold Amount</a:t>
            </a:r>
            <a:r>
              <a:rPr lang="en-US" altLang="en-US" sz="1300"/>
              <a:t> (that which costs 2.5%) is $1,011; cost is $25.28.</a:t>
            </a:r>
          </a:p>
          <a:p>
            <a:r>
              <a:rPr lang="en-US" altLang="en-US" sz="1300" b="1"/>
              <a:t>Note 4.</a:t>
            </a:r>
            <a:r>
              <a:rPr lang="en-US" altLang="en-US" sz="1300"/>
              <a:t>  Base amounts on or above $2,166.43 receive best premium under SBP cost 6.5% method cited above (0.065 times base amount).</a:t>
            </a:r>
          </a:p>
          <a:p>
            <a:r>
              <a:rPr lang="en-US" altLang="en-US" sz="1300" b="1">
                <a:solidFill>
                  <a:srgbClr val="FF0000"/>
                </a:solidFill>
              </a:rPr>
              <a:t>Note 5.  The SBP Program Manager will send out the updated amounts annually.</a:t>
            </a:r>
          </a:p>
        </p:txBody>
      </p:sp>
      <p:sp>
        <p:nvSpPr>
          <p:cNvPr id="109663" name="Rectangle 109">
            <a:extLst>
              <a:ext uri="{FF2B5EF4-FFF2-40B4-BE49-F238E27FC236}">
                <a16:creationId xmlns:a16="http://schemas.microsoft.com/office/drawing/2014/main" id="{AE16C8C7-FEA0-A1E2-9203-42454ED0A30D}"/>
              </a:ext>
            </a:extLst>
          </p:cNvPr>
          <p:cNvSpPr>
            <a:spLocks noChangeArrowheads="1"/>
          </p:cNvSpPr>
          <p:nvPr/>
        </p:nvSpPr>
        <p:spPr bwMode="auto">
          <a:xfrm>
            <a:off x="1371600" y="1269578"/>
            <a:ext cx="655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ea typeface="Calibri" panose="020F0502020204030204" pitchFamily="34" charset="0"/>
                <a:cs typeface="Arial" panose="020B0604020202020204" pitchFamily="34" charset="0"/>
              </a:rPr>
              <a:t>2024 SBP Cost Examples Effective for 1 Jan 24</a:t>
            </a:r>
            <a:endParaRPr lang="en-US" altLang="en-US" sz="1400">
              <a:ea typeface="Calibri" panose="020F0502020204030204" pitchFamily="34" charset="0"/>
              <a:cs typeface="Arial" panose="020B0604020202020204" pitchFamily="34" charset="0"/>
            </a:endParaRPr>
          </a:p>
          <a:p>
            <a:pPr algn="ctr"/>
            <a:r>
              <a:rPr lang="en-US" altLang="en-US" sz="1400" b="1">
                <a:ea typeface="Calibri" panose="020F0502020204030204" pitchFamily="34" charset="0"/>
                <a:cs typeface="Arial" panose="020B0604020202020204" pitchFamily="34" charset="0"/>
              </a:rPr>
              <a:t>Based on 5.2% Active Duty Pay Raise Effective 1 Jan 24</a:t>
            </a:r>
            <a:endParaRPr lang="en-US" altLang="en-US" sz="1400">
              <a:ea typeface="Calibri" panose="020F0502020204030204" pitchFamily="34" charset="0"/>
              <a:cs typeface="Arial" panose="020B0604020202020204" pitchFamily="34" charset="0"/>
            </a:endParaRPr>
          </a:p>
        </p:txBody>
      </p:sp>
      <p:sp>
        <p:nvSpPr>
          <p:cNvPr id="109664" name="Rectangle 2">
            <a:extLst>
              <a:ext uri="{FF2B5EF4-FFF2-40B4-BE49-F238E27FC236}">
                <a16:creationId xmlns:a16="http://schemas.microsoft.com/office/drawing/2014/main" id="{75FA3E94-0329-4438-4159-67BBE500EA5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Threshold Spouse SBP Calculation</a:t>
            </a:r>
          </a:p>
        </p:txBody>
      </p:sp>
      <p:graphicFrame>
        <p:nvGraphicFramePr>
          <p:cNvPr id="8" name="Content Placeholder 4">
            <a:extLst>
              <a:ext uri="{FF2B5EF4-FFF2-40B4-BE49-F238E27FC236}">
                <a16:creationId xmlns:a16="http://schemas.microsoft.com/office/drawing/2014/main" id="{66C036CA-94EF-40AB-AE4D-4596E4445CFD}"/>
              </a:ext>
            </a:extLst>
          </p:cNvPr>
          <p:cNvGraphicFramePr>
            <a:graphicFrameLocks/>
          </p:cNvGraphicFramePr>
          <p:nvPr/>
        </p:nvGraphicFramePr>
        <p:xfrm>
          <a:off x="609600" y="1869653"/>
          <a:ext cx="7924800" cy="3258852"/>
        </p:xfrm>
        <a:graphic>
          <a:graphicData uri="http://schemas.openxmlformats.org/drawingml/2006/table">
            <a:tbl>
              <a:tblPr firstRow="1" firstCol="1" bandRow="1">
                <a:tableStyleId>{5C22544A-7EE6-4342-B048-85BDC9FD1C3A}</a:tableStyleId>
              </a:tblPr>
              <a:tblGrid>
                <a:gridCol w="1803115">
                  <a:extLst>
                    <a:ext uri="{9D8B030D-6E8A-4147-A177-3AD203B41FA5}">
                      <a16:colId xmlns:a16="http://schemas.microsoft.com/office/drawing/2014/main" val="3387444725"/>
                    </a:ext>
                  </a:extLst>
                </a:gridCol>
                <a:gridCol w="1682329">
                  <a:extLst>
                    <a:ext uri="{9D8B030D-6E8A-4147-A177-3AD203B41FA5}">
                      <a16:colId xmlns:a16="http://schemas.microsoft.com/office/drawing/2014/main" val="1830273642"/>
                    </a:ext>
                  </a:extLst>
                </a:gridCol>
                <a:gridCol w="2017889">
                  <a:extLst>
                    <a:ext uri="{9D8B030D-6E8A-4147-A177-3AD203B41FA5}">
                      <a16:colId xmlns:a16="http://schemas.microsoft.com/office/drawing/2014/main" val="1462724965"/>
                    </a:ext>
                  </a:extLst>
                </a:gridCol>
                <a:gridCol w="2421467">
                  <a:extLst>
                    <a:ext uri="{9D8B030D-6E8A-4147-A177-3AD203B41FA5}">
                      <a16:colId xmlns:a16="http://schemas.microsoft.com/office/drawing/2014/main" val="1391314095"/>
                    </a:ext>
                  </a:extLst>
                </a:gridCol>
              </a:tblGrid>
              <a:tr h="179433">
                <a:tc>
                  <a:txBody>
                    <a:bodyPr/>
                    <a:lstStyle/>
                    <a:p>
                      <a:pPr marL="0" marR="0" algn="ctr">
                        <a:lnSpc>
                          <a:spcPct val="107000"/>
                        </a:lnSpc>
                        <a:spcBef>
                          <a:spcPts val="0"/>
                        </a:spcBef>
                        <a:spcAft>
                          <a:spcPts val="0"/>
                        </a:spcAft>
                      </a:pPr>
                      <a:r>
                        <a:rPr lang="en-US" sz="1000" baseline="0">
                          <a:solidFill>
                            <a:schemeClr val="tx1"/>
                          </a:solidFill>
                          <a:effectLst/>
                          <a:latin typeface=" Arial"/>
                        </a:rPr>
                        <a:t>Base Amount </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a:solidFill>
                            <a:schemeClr val="tx1"/>
                          </a:solidFill>
                          <a:effectLst/>
                          <a:latin typeface=" Arial"/>
                        </a:rPr>
                        <a:t>Annuity</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a:solidFill>
                            <a:schemeClr val="tx1"/>
                          </a:solidFill>
                          <a:effectLst/>
                          <a:latin typeface=" Arial"/>
                        </a:rPr>
                        <a:t>Premium</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a:solidFill>
                            <a:schemeClr val="tx1"/>
                          </a:solidFill>
                          <a:effectLst/>
                          <a:latin typeface=" Arial"/>
                        </a:rPr>
                        <a:t>Premium</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04722362"/>
                  </a:ext>
                </a:extLst>
              </a:tr>
              <a:tr h="400860">
                <a:tc>
                  <a:txBody>
                    <a:bodyPr/>
                    <a:lstStyle/>
                    <a:p>
                      <a:pPr marL="0" marR="0" algn="ctr">
                        <a:lnSpc>
                          <a:spcPct val="107000"/>
                        </a:lnSpc>
                        <a:spcBef>
                          <a:spcPts val="0"/>
                        </a:spcBef>
                        <a:spcAft>
                          <a:spcPts val="0"/>
                        </a:spcAft>
                      </a:pPr>
                      <a:r>
                        <a:rPr lang="en-US" sz="1000" baseline="0">
                          <a:solidFill>
                            <a:schemeClr val="tx1"/>
                          </a:solidFill>
                          <a:effectLst/>
                          <a:latin typeface=" Arial"/>
                        </a:rPr>
                        <a:t>Monthly Amount of Retired Pay Covered </a:t>
                      </a:r>
                      <a:endParaRPr lang="en-US" sz="1000"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a:solidFill>
                            <a:schemeClr val="tx1"/>
                          </a:solidFill>
                          <a:effectLst/>
                          <a:latin typeface=" Arial"/>
                        </a:rPr>
                        <a:t>Monthly Annuity Either Method</a:t>
                      </a:r>
                      <a:endParaRPr lang="en-US" sz="1000" b="1"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a:solidFill>
                            <a:schemeClr val="tx1"/>
                          </a:solidFill>
                          <a:effectLst/>
                          <a:latin typeface=" Arial"/>
                        </a:rPr>
                        <a:t>Old Method Threshold Monthly Cost (Note 1)  </a:t>
                      </a:r>
                      <a:endParaRPr lang="en-US" sz="1000" b="1"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a:solidFill>
                            <a:schemeClr val="tx1"/>
                          </a:solidFill>
                          <a:effectLst/>
                          <a:latin typeface=" Arial"/>
                        </a:rPr>
                        <a:t>6.5% of Base Amount Monthly Cost (Note 2)</a:t>
                      </a:r>
                      <a:endParaRPr lang="en-US" sz="1000" b="1" baseline="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18703159"/>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$300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$165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$7.50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$19.50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14170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$1,000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$550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$25.00</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$65.00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5466457"/>
                  </a:ext>
                </a:extLst>
              </a:tr>
              <a:tr h="179433">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            $1,011 (Note 3)</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$556</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$25.28</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$65.72</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43009444"/>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$660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$44.18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$78.00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2199669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$1,400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$770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$64.18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$91.00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1835170"/>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$1,600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$880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$84.18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$104.00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42539978"/>
                  </a:ext>
                </a:extLst>
              </a:tr>
              <a:tr h="194130">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$1,800</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$990</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$104.18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$117</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05204"/>
                  </a:ext>
                </a:extLst>
              </a:tr>
              <a:tr h="179433">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               $2,166.43 (Note 4)</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$1,192</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Calibri" panose="020F0502020204030204" pitchFamily="34" charset="0"/>
                          <a:cs typeface="Times New Roman" panose="02020603050405020304" pitchFamily="18" charset="0"/>
                        </a:rPr>
                        <a:t>$140.82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a:solidFill>
                            <a:schemeClr val="tx1"/>
                          </a:solidFill>
                          <a:effectLst/>
                          <a:latin typeface=" Arial"/>
                          <a:ea typeface="Times New Roman" panose="02020603050405020304" pitchFamily="18" charset="0"/>
                          <a:cs typeface="Times New Roman" panose="02020603050405020304" pitchFamily="18" charset="0"/>
                        </a:rPr>
                        <a:t>$140.82</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40899903"/>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$1,210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$144.18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$143.00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25062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$2,400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$1,320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$164.18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$156.00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84800107"/>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$2,600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$1,430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$184.18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$169.00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819099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$2,800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$1,540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$204.18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$182.00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834403521"/>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$3,000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$1,650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$224.18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$195.00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4366160"/>
                  </a:ext>
                </a:extLst>
              </a:tr>
              <a:tr h="151800">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$3,500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$1,925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$274.18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$227.50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57013589"/>
                  </a:ext>
                </a:extLst>
              </a:tr>
              <a:tr h="179433">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$4,000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$324.18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$260.00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850307"/>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99520" y="681037"/>
            <a:ext cx="8144960" cy="143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fontScale="90000"/>
          </a:bodyPr>
          <a:lstStyle/>
          <a:p>
            <a:pPr algn="ctr" eaLnBrk="1" hangingPunct="1"/>
            <a:r>
              <a:rPr lang="en-US" altLang="en-US" sz="3600" b="1">
                <a:solidFill>
                  <a:schemeClr val="tx1"/>
                </a:solidFill>
                <a:latin typeface="Arial" panose="020B0604020202020204" pitchFamily="34" charset="0"/>
              </a:rPr>
              <a:t>How can I tailor SBP to meet my</a:t>
            </a:r>
            <a:r>
              <a:rPr lang="en-US" altLang="en-US" sz="3600" b="1" i="1">
                <a:solidFill>
                  <a:schemeClr val="tx1"/>
                </a:solidFill>
                <a:latin typeface="Arial" panose="020B0604020202020204" pitchFamily="34" charset="0"/>
              </a:rPr>
              <a:t> </a:t>
            </a:r>
            <a:r>
              <a:rPr lang="en-US" altLang="en-US" sz="3600" b="1">
                <a:solidFill>
                  <a:schemeClr val="tx1"/>
                </a:solidFill>
                <a:latin typeface="Arial" panose="020B0604020202020204" pitchFamily="34" charset="0"/>
              </a:rPr>
              <a:t>needs? </a:t>
            </a:r>
            <a:br>
              <a:rPr lang="en-US" altLang="en-US" sz="3600" b="1">
                <a:solidFill>
                  <a:schemeClr val="tx1"/>
                </a:solidFill>
                <a:latin typeface="Arial" panose="020B0604020202020204" pitchFamily="34" charset="0"/>
              </a:rPr>
            </a:br>
            <a:r>
              <a:rPr lang="en-US" altLang="en-US" sz="3600" b="1">
                <a:solidFill>
                  <a:schemeClr val="tx1"/>
                </a:solidFill>
                <a:latin typeface="Arial" panose="020B0604020202020204" pitchFamily="34" charset="0"/>
              </a:rPr>
              <a:t>Think “Base Amount”</a:t>
            </a:r>
          </a:p>
        </p:txBody>
      </p:sp>
      <p:sp>
        <p:nvSpPr>
          <p:cNvPr id="71683" name="Rectangle 3"/>
          <p:cNvSpPr>
            <a:spLocks noGrp="1" noChangeArrowheads="1"/>
          </p:cNvSpPr>
          <p:nvPr>
            <p:ph idx="1"/>
          </p:nvPr>
        </p:nvSpPr>
        <p:spPr bwMode="auto">
          <a:xfrm>
            <a:off x="628650" y="2222339"/>
            <a:ext cx="7886700" cy="3954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r>
              <a:rPr lang="en-US" altLang="en-US" sz="2400" u="sng">
                <a:solidFill>
                  <a:schemeClr val="tx1"/>
                </a:solidFill>
                <a:latin typeface="Arial" panose="020B0604020202020204" pitchFamily="34" charset="0"/>
              </a:rPr>
              <a:t>Challenge</a:t>
            </a:r>
            <a:r>
              <a:rPr lang="en-US" altLang="en-US" sz="2400">
                <a:solidFill>
                  <a:schemeClr val="tx1"/>
                </a:solidFill>
                <a:latin typeface="Arial" panose="020B0604020202020204" pitchFamily="34" charset="0"/>
              </a:rPr>
              <a:t>:  What base amount should I cover to meet our needs?</a:t>
            </a:r>
          </a:p>
          <a:p>
            <a:pPr marL="342900" indent="-342900" algn="l" eaLnBrk="1" hangingPunct="1"/>
            <a:r>
              <a:rPr lang="en-US" altLang="en-US" sz="2400" u="sng">
                <a:solidFill>
                  <a:schemeClr val="tx1"/>
                </a:solidFill>
                <a:latin typeface="Arial" panose="020B0604020202020204" pitchFamily="34" charset="0"/>
              </a:rPr>
              <a:t>Solution</a:t>
            </a:r>
            <a:r>
              <a:rPr lang="en-US" altLang="en-US" sz="2400">
                <a:solidFill>
                  <a:schemeClr val="tx1"/>
                </a:solidFill>
                <a:latin typeface="Arial" panose="020B0604020202020204" pitchFamily="34" charset="0"/>
              </a:rPr>
              <a:t>:  Divide the goal amount by 55%</a:t>
            </a:r>
          </a:p>
          <a:p>
            <a:pPr marL="400050" lvl="1" indent="0" eaLnBrk="1" hangingPunct="1">
              <a:buNone/>
            </a:pPr>
            <a:r>
              <a:rPr lang="en-US" altLang="en-US" sz="2400">
                <a:latin typeface="Arial" panose="020B0604020202020204" pitchFamily="34" charset="0"/>
              </a:rPr>
              <a:t>	$2,000/0.55 = $3,636</a:t>
            </a:r>
          </a:p>
          <a:p>
            <a:pPr eaLnBrk="1" hangingPunct="1"/>
            <a:r>
              <a:rPr lang="en-US" altLang="en-US" sz="2400">
                <a:latin typeface="Arial" panose="020B0604020202020204" pitchFamily="34" charset="0"/>
              </a:rPr>
              <a:t>Base amount increases with COLA like retired pay and as a result, so will the premium cost</a:t>
            </a:r>
            <a:endParaRPr lang="en-US" altLang="en-US" sz="2400">
              <a:solidFill>
                <a:schemeClr val="tx1"/>
              </a:solidFill>
              <a:latin typeface="Arial" panose="020B0604020202020204" pitchFamily="34" charset="0"/>
            </a:endParaRPr>
          </a:p>
          <a:p>
            <a:pPr marL="342900" indent="-342900" algn="l" eaLnBrk="1" hangingPunct="1"/>
            <a:endParaRPr lang="en-US" altLang="en-US" sz="2800">
              <a:solidFill>
                <a:schemeClr val="bg2"/>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54982810"/>
              </p:ext>
            </p:extLst>
          </p:nvPr>
        </p:nvGraphicFramePr>
        <p:xfrm>
          <a:off x="1409700" y="4724400"/>
          <a:ext cx="6324600" cy="1447800"/>
        </p:xfrm>
        <a:graphic>
          <a:graphicData uri="http://schemas.openxmlformats.org/drawingml/2006/table">
            <a:tbl>
              <a:tblPr firstRow="1" bandRow="1">
                <a:tableStyleId>{073A0DAA-6AF3-43AB-8588-CEC1D06C72B9}</a:tableStyleId>
              </a:tblPr>
              <a:tblGrid>
                <a:gridCol w="1960626">
                  <a:extLst>
                    <a:ext uri="{9D8B030D-6E8A-4147-A177-3AD203B41FA5}">
                      <a16:colId xmlns:a16="http://schemas.microsoft.com/office/drawing/2014/main" val="2587111096"/>
                    </a:ext>
                  </a:extLst>
                </a:gridCol>
                <a:gridCol w="4363974">
                  <a:extLst>
                    <a:ext uri="{9D8B030D-6E8A-4147-A177-3AD203B41FA5}">
                      <a16:colId xmlns:a16="http://schemas.microsoft.com/office/drawing/2014/main" val="2494633051"/>
                    </a:ext>
                  </a:extLst>
                </a:gridCol>
              </a:tblGrid>
              <a:tr h="370840">
                <a:tc>
                  <a:txBody>
                    <a:bodyPr/>
                    <a:lstStyle/>
                    <a:p>
                      <a:pPr algn="ctr"/>
                      <a:r>
                        <a:rPr lang="en-US" sz="2400">
                          <a:solidFill>
                            <a:schemeClr val="tx1"/>
                          </a:solidFill>
                          <a:latin typeface=" Arial"/>
                        </a:rPr>
                        <a:t>Annuity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a:solidFill>
                            <a:schemeClr val="tx1"/>
                          </a:solidFill>
                          <a:latin typeface=" Arial"/>
                        </a:rPr>
                        <a:t>Base Amount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84992373"/>
                  </a:ext>
                </a:extLst>
              </a:tr>
              <a:tr h="533400">
                <a:tc>
                  <a:txBody>
                    <a:bodyPr/>
                    <a:lstStyle/>
                    <a:p>
                      <a:pPr algn="ctr"/>
                      <a:r>
                        <a:rPr lang="en-US" sz="2400">
                          <a:solidFill>
                            <a:schemeClr val="tx1"/>
                          </a:solidFill>
                          <a:latin typeface=" Arial"/>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solidFill>
                            <a:schemeClr val="tx1"/>
                          </a:solidFill>
                          <a:latin typeface=" Arial"/>
                        </a:rPr>
                        <a:t>$3,636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3019246"/>
                  </a:ext>
                </a:extLst>
              </a:tr>
              <a:tr h="370840">
                <a:tc>
                  <a:txBody>
                    <a:bodyPr/>
                    <a:lstStyle/>
                    <a:p>
                      <a:pPr algn="ctr"/>
                      <a:r>
                        <a:rPr lang="en-US" sz="2400">
                          <a:solidFill>
                            <a:schemeClr val="tx1"/>
                          </a:solidFill>
                          <a:latin typeface=" Aria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solidFill>
                            <a:schemeClr val="tx1"/>
                          </a:solidFill>
                          <a:latin typeface=" Arial"/>
                        </a:rPr>
                        <a:t>$1,818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58635331"/>
                  </a:ext>
                </a:extLst>
              </a:tr>
            </a:tbl>
          </a:graphicData>
        </a:graphic>
      </p:graphicFrame>
    </p:spTree>
    <p:extLst>
      <p:ext uri="{BB962C8B-B14F-4D97-AF65-F5344CB8AC3E}">
        <p14:creationId xmlns:p14="http://schemas.microsoft.com/office/powerpoint/2010/main" val="1501134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“30-Year Paid-Up Provision”</a:t>
            </a:r>
            <a:endParaRPr lang="en-US" altLang="en-US" b="1" i="1">
              <a:solidFill>
                <a:schemeClr val="tx1"/>
              </a:solidFill>
              <a:latin typeface="Arial" panose="020B0604020202020204" pitchFamily="34" charset="0"/>
            </a:endParaRPr>
          </a:p>
        </p:txBody>
      </p:sp>
      <p:sp>
        <p:nvSpPr>
          <p:cNvPr id="121859" name="Rectangle 3"/>
          <p:cNvSpPr>
            <a:spLocks noGrp="1" noChangeArrowheads="1"/>
          </p:cNvSpPr>
          <p:nvPr>
            <p:ph idx="1"/>
          </p:nvPr>
        </p:nvSpPr>
        <p:spPr bwMode="auto">
          <a:xfrm>
            <a:off x="628650" y="1825625"/>
            <a:ext cx="7886700" cy="167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eaLnBrk="1" hangingPunct="1">
              <a:lnSpc>
                <a:spcPct val="100000"/>
              </a:lnSpc>
              <a:buNone/>
            </a:pPr>
            <a:r>
              <a:rPr lang="en-US" altLang="en-US" sz="2400">
                <a:solidFill>
                  <a:schemeClr val="tx1"/>
                </a:solidFill>
                <a:latin typeface="Arial" panose="020B0604020202020204" pitchFamily="34" charset="0"/>
              </a:rPr>
              <a:t>Since 1 Oct 08 no premiums after:</a:t>
            </a:r>
          </a:p>
          <a:p>
            <a:pPr lvl="1" algn="l" eaLnBrk="1" hangingPunct="1">
              <a:lnSpc>
                <a:spcPct val="100000"/>
              </a:lnSpc>
            </a:pPr>
            <a:r>
              <a:rPr lang="en-US" altLang="en-US" sz="2400">
                <a:solidFill>
                  <a:schemeClr val="tx1"/>
                </a:solidFill>
                <a:latin typeface="Arial" panose="020B0604020202020204" pitchFamily="34" charset="0"/>
              </a:rPr>
              <a:t>30 years of paying SBP Premiums (360 payments) 				</a:t>
            </a:r>
            <a:r>
              <a:rPr lang="en-US" altLang="en-US" sz="2400" u="sng">
                <a:solidFill>
                  <a:srgbClr val="FF0000"/>
                </a:solidFill>
                <a:latin typeface="Arial" panose="020B0604020202020204" pitchFamily="34" charset="0"/>
              </a:rPr>
              <a:t>AND</a:t>
            </a:r>
            <a:endParaRPr lang="en-US" altLang="en-US" sz="2400">
              <a:solidFill>
                <a:srgbClr val="FF0000"/>
              </a:solidFill>
              <a:latin typeface="Arial" panose="020B0604020202020204" pitchFamily="34" charset="0"/>
            </a:endParaRPr>
          </a:p>
          <a:p>
            <a:pPr lvl="1" algn="l" eaLnBrk="1" hangingPunct="1">
              <a:lnSpc>
                <a:spcPct val="100000"/>
              </a:lnSpc>
            </a:pPr>
            <a:r>
              <a:rPr lang="en-US" altLang="en-US" sz="2400">
                <a:solidFill>
                  <a:schemeClr val="tx1"/>
                </a:solidFill>
                <a:latin typeface="Arial" panose="020B0604020202020204" pitchFamily="34" charset="0"/>
              </a:rPr>
              <a:t>reaching age 70 </a:t>
            </a:r>
          </a:p>
          <a:p>
            <a:pPr marL="457200" lvl="1" indent="0" algn="l" eaLnBrk="1" hangingPunct="1">
              <a:lnSpc>
                <a:spcPct val="100000"/>
              </a:lnSpc>
              <a:buNone/>
            </a:pPr>
            <a:endParaRPr lang="en-US" altLang="en-US" sz="2400">
              <a:solidFill>
                <a:schemeClr val="tx1"/>
              </a:solidFill>
              <a:latin typeface="Times New Roman" panose="02020603050405020304" pitchFamily="18" charset="0"/>
            </a:endParaRPr>
          </a:p>
        </p:txBody>
      </p:sp>
      <p:sp>
        <p:nvSpPr>
          <p:cNvPr id="26" name="TextBox 19"/>
          <p:cNvSpPr txBox="1">
            <a:spLocks noChangeArrowheads="1"/>
          </p:cNvSpPr>
          <p:nvPr/>
        </p:nvSpPr>
        <p:spPr bwMode="auto">
          <a:xfrm>
            <a:off x="2332038" y="593797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 Arial"/>
              </a:rPr>
              <a:t>40</a:t>
            </a:r>
          </a:p>
        </p:txBody>
      </p:sp>
      <p:cxnSp>
        <p:nvCxnSpPr>
          <p:cNvPr id="27" name="Straight Connector 20"/>
          <p:cNvCxnSpPr>
            <a:cxnSpLocks noChangeShapeType="1"/>
          </p:cNvCxnSpPr>
          <p:nvPr/>
        </p:nvCxnSpPr>
        <p:spPr bwMode="auto">
          <a:xfrm>
            <a:off x="2141517" y="5606772"/>
            <a:ext cx="0" cy="3249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8" name="TextBox 21"/>
          <p:cNvSpPr txBox="1">
            <a:spLocks noChangeArrowheads="1"/>
          </p:cNvSpPr>
          <p:nvPr/>
        </p:nvSpPr>
        <p:spPr bwMode="auto">
          <a:xfrm>
            <a:off x="1928813" y="593797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 Arial"/>
              </a:rPr>
              <a:t>38</a:t>
            </a:r>
          </a:p>
        </p:txBody>
      </p:sp>
      <p:sp>
        <p:nvSpPr>
          <p:cNvPr id="29" name="Left Brace 12"/>
          <p:cNvSpPr>
            <a:spLocks/>
          </p:cNvSpPr>
          <p:nvPr/>
        </p:nvSpPr>
        <p:spPr bwMode="auto">
          <a:xfrm rot="5400000">
            <a:off x="3754438" y="3617957"/>
            <a:ext cx="241300" cy="3451225"/>
          </a:xfrm>
          <a:prstGeom prst="leftBrace">
            <a:avLst>
              <a:gd name="adj1" fmla="val 8277"/>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0" name="Left Brace 23"/>
          <p:cNvSpPr>
            <a:spLocks/>
          </p:cNvSpPr>
          <p:nvPr/>
        </p:nvSpPr>
        <p:spPr bwMode="auto">
          <a:xfrm rot="5400000">
            <a:off x="3964781" y="3049418"/>
            <a:ext cx="223837" cy="3048000"/>
          </a:xfrm>
          <a:prstGeom prst="leftBrace">
            <a:avLst>
              <a:gd name="adj1" fmla="val 8385"/>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1" name="TextBox 30"/>
          <p:cNvSpPr txBox="1"/>
          <p:nvPr/>
        </p:nvSpPr>
        <p:spPr>
          <a:xfrm>
            <a:off x="1904999" y="3921895"/>
            <a:ext cx="4343400" cy="461665"/>
          </a:xfrm>
          <a:prstGeom prst="rect">
            <a:avLst/>
          </a:prstGeom>
          <a:noFill/>
        </p:spPr>
        <p:txBody>
          <a:bodyPr wrap="square" rtlCol="0">
            <a:spAutoFit/>
          </a:bodyPr>
          <a:lstStyle/>
          <a:p>
            <a:pPr algn="ctr"/>
            <a:r>
              <a:rPr lang="en-US" sz="2400">
                <a:latin typeface=" Arial"/>
              </a:rPr>
              <a:t>360 payments (30 </a:t>
            </a:r>
            <a:r>
              <a:rPr lang="en-US" sz="2400" err="1">
                <a:latin typeface=" Arial"/>
              </a:rPr>
              <a:t>yrs</a:t>
            </a:r>
            <a:r>
              <a:rPr lang="en-US" sz="2400">
                <a:latin typeface=" Arial"/>
              </a:rPr>
              <a:t>)</a:t>
            </a:r>
          </a:p>
        </p:txBody>
      </p:sp>
      <p:cxnSp>
        <p:nvCxnSpPr>
          <p:cNvPr id="32" name="Straight Connector 3"/>
          <p:cNvCxnSpPr>
            <a:cxnSpLocks noChangeShapeType="1"/>
          </p:cNvCxnSpPr>
          <p:nvPr/>
        </p:nvCxnSpPr>
        <p:spPr bwMode="auto">
          <a:xfrm>
            <a:off x="1534903" y="5799813"/>
            <a:ext cx="607419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3" name="TextBox 32"/>
          <p:cNvSpPr txBox="1"/>
          <p:nvPr/>
        </p:nvSpPr>
        <p:spPr>
          <a:xfrm>
            <a:off x="647281" y="4705243"/>
            <a:ext cx="6455614" cy="461665"/>
          </a:xfrm>
          <a:prstGeom prst="rect">
            <a:avLst/>
          </a:prstGeom>
          <a:noFill/>
        </p:spPr>
        <p:txBody>
          <a:bodyPr wrap="none" rtlCol="0">
            <a:spAutoFit/>
          </a:bodyPr>
          <a:lstStyle/>
          <a:p>
            <a:pPr algn="ctr"/>
            <a:r>
              <a:rPr lang="en-US" sz="2400">
                <a:latin typeface=" Arial"/>
              </a:rPr>
              <a:t>360 payments + 24 payments to get to age 70</a:t>
            </a:r>
          </a:p>
        </p:txBody>
      </p:sp>
      <p:sp>
        <p:nvSpPr>
          <p:cNvPr id="34" name="TextBox 11"/>
          <p:cNvSpPr txBox="1">
            <a:spLocks noChangeArrowheads="1"/>
          </p:cNvSpPr>
          <p:nvPr/>
        </p:nvSpPr>
        <p:spPr bwMode="auto">
          <a:xfrm>
            <a:off x="5380038" y="593797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 Arial"/>
              </a:rPr>
              <a:t>70</a:t>
            </a:r>
          </a:p>
        </p:txBody>
      </p:sp>
      <p:cxnSp>
        <p:nvCxnSpPr>
          <p:cNvPr id="11" name="Straight Connector 20">
            <a:extLst>
              <a:ext uri="{FF2B5EF4-FFF2-40B4-BE49-F238E27FC236}">
                <a16:creationId xmlns:a16="http://schemas.microsoft.com/office/drawing/2014/main" id="{F75DDC0B-7FE7-B17D-F659-3279E1AFF1EB}"/>
              </a:ext>
            </a:extLst>
          </p:cNvPr>
          <p:cNvCxnSpPr>
            <a:cxnSpLocks noChangeShapeType="1"/>
          </p:cNvCxnSpPr>
          <p:nvPr/>
        </p:nvCxnSpPr>
        <p:spPr bwMode="auto">
          <a:xfrm>
            <a:off x="2558245" y="5606772"/>
            <a:ext cx="0" cy="3249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20">
            <a:extLst>
              <a:ext uri="{FF2B5EF4-FFF2-40B4-BE49-F238E27FC236}">
                <a16:creationId xmlns:a16="http://schemas.microsoft.com/office/drawing/2014/main" id="{439F78BF-0353-39D0-2490-362032DAE436}"/>
              </a:ext>
            </a:extLst>
          </p:cNvPr>
          <p:cNvCxnSpPr>
            <a:cxnSpLocks noChangeShapeType="1"/>
          </p:cNvCxnSpPr>
          <p:nvPr/>
        </p:nvCxnSpPr>
        <p:spPr bwMode="auto">
          <a:xfrm>
            <a:off x="5600700" y="5606772"/>
            <a:ext cx="0" cy="3249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737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0" presetClass="entr"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p:bldP spid="31" grpId="1"/>
      <p:bldP spid="33" grpId="0"/>
      <p:bldP spid="33" grpId="1"/>
      <p:bldP spid="33"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7"/>
          <p:cNvSpPr>
            <a:spLocks noChangeArrowheads="1"/>
          </p:cNvSpPr>
          <p:nvPr/>
        </p:nvSpPr>
        <p:spPr bwMode="auto">
          <a:xfrm>
            <a:off x="762000" y="4876800"/>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 name="Title 1"/>
          <p:cNvSpPr>
            <a:spLocks noGrp="1"/>
          </p:cNvSpPr>
          <p:nvPr>
            <p:ph type="title"/>
          </p:nvPr>
        </p:nvSpPr>
        <p:spPr/>
        <p:txBody>
          <a:bodyPr>
            <a:normAutofit/>
          </a:bodyPr>
          <a:lstStyle/>
          <a:p>
            <a:pPr algn="ctr"/>
            <a:r>
              <a:rPr lang="en-US" b="1">
                <a:solidFill>
                  <a:schemeClr val="tx1"/>
                </a:solidFill>
              </a:rPr>
              <a:t>Purpose</a:t>
            </a:r>
          </a:p>
        </p:txBody>
      </p:sp>
      <p:sp>
        <p:nvSpPr>
          <p:cNvPr id="3" name="Content Placeholder 2"/>
          <p:cNvSpPr>
            <a:spLocks noGrp="1"/>
          </p:cNvSpPr>
          <p:nvPr>
            <p:ph idx="1"/>
          </p:nvPr>
        </p:nvSpPr>
        <p:spPr/>
        <p:txBody>
          <a:bodyPr>
            <a:normAutofit/>
          </a:bodyPr>
          <a:lstStyle/>
          <a:p>
            <a:pPr eaLnBrk="1" hangingPunct="1">
              <a:lnSpc>
                <a:spcPct val="100000"/>
              </a:lnSpc>
            </a:pPr>
            <a:r>
              <a:rPr lang="en-US" altLang="en-US" sz="2400"/>
              <a:t>Break SBP down into manageable understandable blocks, to help you to make an informed decision on your individual SBP election</a:t>
            </a:r>
          </a:p>
          <a:p>
            <a:pPr>
              <a:lnSpc>
                <a:spcPct val="100000"/>
              </a:lnSpc>
            </a:pPr>
            <a:endParaRPr lang="en-US" altLang="en-US" sz="2400"/>
          </a:p>
          <a:p>
            <a:pPr>
              <a:lnSpc>
                <a:spcPct val="100000"/>
              </a:lnSpc>
            </a:pPr>
            <a:r>
              <a:rPr lang="en-US" altLang="en-US" sz="2400"/>
              <a:t>Remember your current SBP decision impacts your Family’s future financial wellbeing</a:t>
            </a:r>
          </a:p>
          <a:p>
            <a:pPr>
              <a:lnSpc>
                <a:spcPct val="100000"/>
              </a:lnSpc>
            </a:pPr>
            <a:endParaRPr lang="en-US" sz="2400"/>
          </a:p>
        </p:txBody>
      </p:sp>
    </p:spTree>
    <p:extLst>
      <p:ext uri="{BB962C8B-B14F-4D97-AF65-F5344CB8AC3E}">
        <p14:creationId xmlns:p14="http://schemas.microsoft.com/office/powerpoint/2010/main" val="3088844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ChangeArrowheads="1"/>
          </p:cNvSpPr>
          <p:nvPr/>
        </p:nvSpPr>
        <p:spPr bwMode="auto">
          <a:xfrm>
            <a:off x="685800" y="6102473"/>
            <a:ext cx="7962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a:t>
            </a:r>
            <a:r>
              <a:rPr lang="en-US" altLang="en-US" sz="1400"/>
              <a:t>Face value of insurance needed to equal SBP benefit.</a:t>
            </a:r>
          </a:p>
          <a:p>
            <a:r>
              <a:rPr lang="en-US" altLang="en-US" sz="1400"/>
              <a:t>Note:  This program can be accessed on the DOD Actuary homepage, </a:t>
            </a:r>
            <a:r>
              <a:rPr lang="en-US" altLang="en-US" sz="1400">
                <a:hlinkClick r:id="rId3"/>
              </a:rPr>
              <a:t>https://actuary.defense.gov/</a:t>
            </a:r>
            <a:r>
              <a:rPr lang="en-US" altLang="en-US" sz="1400"/>
              <a:t> </a:t>
            </a:r>
            <a:endParaRPr lang="en-US" altLang="en-US" sz="1400" b="1"/>
          </a:p>
        </p:txBody>
      </p:sp>
      <p:sp>
        <p:nvSpPr>
          <p:cNvPr id="44035" name="TextBox 1"/>
          <p:cNvSpPr txBox="1">
            <a:spLocks noChangeArrowheads="1"/>
          </p:cNvSpPr>
          <p:nvPr/>
        </p:nvSpPr>
        <p:spPr bwMode="auto">
          <a:xfrm>
            <a:off x="685800" y="5107110"/>
            <a:ext cx="7962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US" altLang="en-US" sz="1600" b="1">
                <a:solidFill>
                  <a:srgbClr val="FF0000"/>
                </a:solidFill>
              </a:rPr>
              <a:t>This slide shows that it takes a surprising amount of life insurance to replace SBP even as the spouse beneficiary ages because SBP is inflation protected and life insurance is not.  Assumes inflation at 2.5% and insurance was invested with a rate of return of 4%. Assumes spouse life expectancy of age 87.</a:t>
            </a:r>
          </a:p>
        </p:txBody>
      </p:sp>
      <p:sp>
        <p:nvSpPr>
          <p:cNvPr id="44067" name="Rectangle 5"/>
          <p:cNvSpPr>
            <a:spLocks noChangeArrowheads="1"/>
          </p:cNvSpPr>
          <p:nvPr/>
        </p:nvSpPr>
        <p:spPr bwMode="auto">
          <a:xfrm>
            <a:off x="685800" y="1506016"/>
            <a:ext cx="78105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70000"/>
              </a:lnSpc>
            </a:pPr>
            <a:r>
              <a:rPr lang="en-US" altLang="en-US"/>
              <a:t>Ret. Pay: $5,000</a:t>
            </a:r>
          </a:p>
          <a:p>
            <a:pPr algn="ctr" eaLnBrk="1" hangingPunct="1">
              <a:lnSpc>
                <a:spcPct val="70000"/>
              </a:lnSpc>
            </a:pPr>
            <a:endParaRPr lang="en-US" altLang="en-US"/>
          </a:p>
          <a:p>
            <a:pPr algn="ctr" eaLnBrk="1" hangingPunct="1">
              <a:lnSpc>
                <a:spcPct val="80000"/>
              </a:lnSpc>
            </a:pPr>
            <a:r>
              <a:rPr lang="en-US" altLang="en-US"/>
              <a:t>Member’s Age:  43		 	Spouse’s Age:  41</a:t>
            </a:r>
          </a:p>
        </p:txBody>
      </p:sp>
      <p:graphicFrame>
        <p:nvGraphicFramePr>
          <p:cNvPr id="7" name="Table 6"/>
          <p:cNvGraphicFramePr>
            <a:graphicFrameLocks noGrp="1"/>
          </p:cNvGraphicFramePr>
          <p:nvPr>
            <p:extLst>
              <p:ext uri="{D42A27DB-BD31-4B8C-83A1-F6EECF244321}">
                <p14:modId xmlns:p14="http://schemas.microsoft.com/office/powerpoint/2010/main" val="3480245728"/>
              </p:ext>
            </p:extLst>
          </p:nvPr>
        </p:nvGraphicFramePr>
        <p:xfrm>
          <a:off x="647700" y="2340790"/>
          <a:ext cx="7886700" cy="2681808"/>
        </p:xfrm>
        <a:graphic>
          <a:graphicData uri="http://schemas.openxmlformats.org/drawingml/2006/table">
            <a:tbl>
              <a:tblPr firstRow="1" bandRow="1">
                <a:tableStyleId>{073A0DAA-6AF3-43AB-8588-CEC1D06C72B9}</a:tableStyleId>
              </a:tblPr>
              <a:tblGrid>
                <a:gridCol w="2347170">
                  <a:extLst>
                    <a:ext uri="{9D8B030D-6E8A-4147-A177-3AD203B41FA5}">
                      <a16:colId xmlns:a16="http://schemas.microsoft.com/office/drawing/2014/main" val="3705943449"/>
                    </a:ext>
                  </a:extLst>
                </a:gridCol>
                <a:gridCol w="2910630">
                  <a:extLst>
                    <a:ext uri="{9D8B030D-6E8A-4147-A177-3AD203B41FA5}">
                      <a16:colId xmlns:a16="http://schemas.microsoft.com/office/drawing/2014/main" val="70210050"/>
                    </a:ext>
                  </a:extLst>
                </a:gridCol>
                <a:gridCol w="2628900">
                  <a:extLst>
                    <a:ext uri="{9D8B030D-6E8A-4147-A177-3AD203B41FA5}">
                      <a16:colId xmlns:a16="http://schemas.microsoft.com/office/drawing/2014/main" val="3906127006"/>
                    </a:ext>
                  </a:extLst>
                </a:gridCol>
              </a:tblGrid>
              <a:tr h="685835">
                <a:tc>
                  <a:txBody>
                    <a:bodyPr/>
                    <a:lstStyle/>
                    <a:p>
                      <a:pPr algn="ctr"/>
                      <a:r>
                        <a:rPr lang="en-US" sz="2000">
                          <a:solidFill>
                            <a:schemeClr val="tx1"/>
                          </a:solidFill>
                          <a:latin typeface=" Arial"/>
                        </a:rPr>
                        <a:t>Spouse’s Age at Death of Soldier</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Annual After Tax SBP Benefit</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*Replacement Value of SBP</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5324264"/>
                  </a:ext>
                </a:extLst>
              </a:tr>
              <a:tr h="380993">
                <a:tc>
                  <a:txBody>
                    <a:bodyPr/>
                    <a:lstStyle/>
                    <a:p>
                      <a:pPr algn="ctr"/>
                      <a:r>
                        <a:rPr lang="en-US" sz="2000">
                          <a:solidFill>
                            <a:schemeClr val="tx1"/>
                          </a:solidFill>
                          <a:latin typeface=" Arial"/>
                        </a:rPr>
                        <a:t>41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$29,040 ($68,973 at 87)</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$960,000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1477518"/>
                  </a:ext>
                </a:extLst>
              </a:tr>
              <a:tr h="380993">
                <a:tc>
                  <a:txBody>
                    <a:bodyPr/>
                    <a:lstStyle/>
                    <a:p>
                      <a:pPr algn="ctr"/>
                      <a:r>
                        <a:rPr lang="en-US" sz="2000">
                          <a:solidFill>
                            <a:schemeClr val="tx1"/>
                          </a:solidFill>
                          <a:latin typeface=" Arial"/>
                        </a:rPr>
                        <a:t>51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$20,221 ($68,973 at 87)</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000">
                          <a:solidFill>
                            <a:schemeClr val="tx1"/>
                          </a:solidFill>
                          <a:latin typeface=" Arial"/>
                        </a:rPr>
                        <a:t>$990,000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86209312"/>
                  </a:ext>
                </a:extLst>
              </a:tr>
              <a:tr h="380993">
                <a:tc>
                  <a:txBody>
                    <a:bodyPr/>
                    <a:lstStyle/>
                    <a:p>
                      <a:pPr algn="ctr"/>
                      <a:r>
                        <a:rPr lang="en-US" sz="2000">
                          <a:solidFill>
                            <a:schemeClr val="tx1"/>
                          </a:solidFill>
                          <a:latin typeface=" Arial"/>
                        </a:rPr>
                        <a:t>61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$28,377 ($68,973 at 87)</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000">
                          <a:solidFill>
                            <a:schemeClr val="tx1"/>
                          </a:solidFill>
                          <a:latin typeface=" Arial"/>
                        </a:rPr>
                        <a:t>$971,500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993830"/>
                  </a:ext>
                </a:extLst>
              </a:tr>
              <a:tr h="380993">
                <a:tc>
                  <a:txBody>
                    <a:bodyPr/>
                    <a:lstStyle/>
                    <a:p>
                      <a:pPr algn="ctr"/>
                      <a:r>
                        <a:rPr lang="en-US" sz="2000">
                          <a:solidFill>
                            <a:schemeClr val="tx1"/>
                          </a:solidFill>
                          <a:latin typeface=" Arial"/>
                        </a:rPr>
                        <a:t>71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$32,933 ($68,973 at 87)</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000">
                          <a:solidFill>
                            <a:schemeClr val="tx1"/>
                          </a:solidFill>
                          <a:latin typeface=" Arial"/>
                        </a:rPr>
                        <a:t>$778,000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56360715"/>
                  </a:ext>
                </a:extLst>
              </a:tr>
              <a:tr h="380993">
                <a:tc>
                  <a:txBody>
                    <a:bodyPr/>
                    <a:lstStyle/>
                    <a:p>
                      <a:pPr algn="ctr"/>
                      <a:r>
                        <a:rPr lang="en-US" sz="2000">
                          <a:solidFill>
                            <a:schemeClr val="tx1"/>
                          </a:solidFill>
                          <a:latin typeface=" Arial"/>
                        </a:rPr>
                        <a:t>81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$38,220 ($68,973 at 87)</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$408,500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197479"/>
                  </a:ext>
                </a:extLst>
              </a:tr>
            </a:tbl>
          </a:graphicData>
        </a:graphic>
      </p:graphicFrame>
      <p:sp>
        <p:nvSpPr>
          <p:cNvPr id="2" name="Title 1">
            <a:extLst>
              <a:ext uri="{FF2B5EF4-FFF2-40B4-BE49-F238E27FC236}">
                <a16:creationId xmlns:a16="http://schemas.microsoft.com/office/drawing/2014/main" id="{63F1B4B0-1ADA-7407-3BEF-EF86B776A840}"/>
              </a:ext>
            </a:extLst>
          </p:cNvPr>
          <p:cNvSpPr>
            <a:spLocks noGrp="1"/>
          </p:cNvSpPr>
          <p:nvPr>
            <p:ph type="title"/>
          </p:nvPr>
        </p:nvSpPr>
        <p:spPr>
          <a:xfrm>
            <a:off x="647700" y="540110"/>
            <a:ext cx="7886700" cy="1009652"/>
          </a:xfrm>
        </p:spPr>
        <p:txBody>
          <a:bodyPr>
            <a:normAutofit/>
          </a:bodyPr>
          <a:lstStyle/>
          <a:p>
            <a:pPr algn="ctr"/>
            <a:r>
              <a:rPr lang="en-US" altLang="en-US" sz="3200" b="1" kern="0">
                <a:solidFill>
                  <a:schemeClr val="tx1"/>
                </a:solidFill>
              </a:rPr>
              <a:t>Replacement Value of Annuity</a:t>
            </a:r>
            <a:endParaRPr lang="en-US"/>
          </a:p>
        </p:txBody>
      </p:sp>
    </p:spTree>
    <p:extLst>
      <p:ext uri="{BB962C8B-B14F-4D97-AF65-F5344CB8AC3E}">
        <p14:creationId xmlns:p14="http://schemas.microsoft.com/office/powerpoint/2010/main" val="134250360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ChangeArrowheads="1"/>
          </p:cNvSpPr>
          <p:nvPr/>
        </p:nvSpPr>
        <p:spPr bwMode="auto">
          <a:xfrm>
            <a:off x="685800" y="6102473"/>
            <a:ext cx="7962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a:t>
            </a:r>
            <a:r>
              <a:rPr lang="en-US" altLang="en-US" sz="1400"/>
              <a:t>Face value of insurance needed to equal SBP benefit.</a:t>
            </a:r>
          </a:p>
          <a:p>
            <a:r>
              <a:rPr lang="en-US" altLang="en-US" sz="1400"/>
              <a:t>Note:  This program can be accessed on the DOD Actuary homepage, </a:t>
            </a:r>
            <a:r>
              <a:rPr lang="en-US" altLang="en-US" sz="1400">
                <a:hlinkClick r:id="rId3"/>
              </a:rPr>
              <a:t>https://actuary.defense.gov/</a:t>
            </a:r>
            <a:r>
              <a:rPr lang="en-US" altLang="en-US" sz="1400"/>
              <a:t> </a:t>
            </a:r>
            <a:endParaRPr lang="en-US" altLang="en-US" sz="1400" b="1"/>
          </a:p>
        </p:txBody>
      </p:sp>
      <p:sp>
        <p:nvSpPr>
          <p:cNvPr id="44035" name="TextBox 1"/>
          <p:cNvSpPr txBox="1">
            <a:spLocks noChangeArrowheads="1"/>
          </p:cNvSpPr>
          <p:nvPr/>
        </p:nvSpPr>
        <p:spPr bwMode="auto">
          <a:xfrm>
            <a:off x="685800" y="5107110"/>
            <a:ext cx="7962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US" altLang="en-US" sz="1600" b="1">
                <a:solidFill>
                  <a:srgbClr val="FF0000"/>
                </a:solidFill>
              </a:rPr>
              <a:t>This slide shows that it takes a surprising amount of life insurance to replace SBP even as the spouse beneficiary ages because SBP is inflation protected and life insurance is not.  Assumes inflation at 2.5% and insurance was invested with a rate of return of 4%.</a:t>
            </a:r>
          </a:p>
        </p:txBody>
      </p:sp>
      <p:sp>
        <p:nvSpPr>
          <p:cNvPr id="44067" name="Rectangle 5"/>
          <p:cNvSpPr>
            <a:spLocks noChangeArrowheads="1"/>
          </p:cNvSpPr>
          <p:nvPr/>
        </p:nvSpPr>
        <p:spPr bwMode="auto">
          <a:xfrm>
            <a:off x="685800" y="1506016"/>
            <a:ext cx="78105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70000"/>
              </a:lnSpc>
            </a:pPr>
            <a:r>
              <a:rPr lang="en-US" altLang="en-US"/>
              <a:t>Ret. Pay: $3,000</a:t>
            </a:r>
          </a:p>
          <a:p>
            <a:pPr algn="ctr" eaLnBrk="1" hangingPunct="1">
              <a:lnSpc>
                <a:spcPct val="70000"/>
              </a:lnSpc>
            </a:pPr>
            <a:endParaRPr lang="en-US" altLang="en-US"/>
          </a:p>
          <a:p>
            <a:pPr algn="ctr" eaLnBrk="1" hangingPunct="1">
              <a:lnSpc>
                <a:spcPct val="80000"/>
              </a:lnSpc>
            </a:pPr>
            <a:r>
              <a:rPr lang="en-US" altLang="en-US"/>
              <a:t>Member’s Age:  42		 	Spouse’s Age:  41</a:t>
            </a:r>
          </a:p>
        </p:txBody>
      </p:sp>
      <p:graphicFrame>
        <p:nvGraphicFramePr>
          <p:cNvPr id="7" name="Table 6"/>
          <p:cNvGraphicFramePr>
            <a:graphicFrameLocks noGrp="1"/>
          </p:cNvGraphicFramePr>
          <p:nvPr/>
        </p:nvGraphicFramePr>
        <p:xfrm>
          <a:off x="647700" y="2340790"/>
          <a:ext cx="7886700" cy="2681808"/>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3705943449"/>
                    </a:ext>
                  </a:extLst>
                </a:gridCol>
                <a:gridCol w="2628900">
                  <a:extLst>
                    <a:ext uri="{9D8B030D-6E8A-4147-A177-3AD203B41FA5}">
                      <a16:colId xmlns:a16="http://schemas.microsoft.com/office/drawing/2014/main" val="70210050"/>
                    </a:ext>
                  </a:extLst>
                </a:gridCol>
                <a:gridCol w="2628900">
                  <a:extLst>
                    <a:ext uri="{9D8B030D-6E8A-4147-A177-3AD203B41FA5}">
                      <a16:colId xmlns:a16="http://schemas.microsoft.com/office/drawing/2014/main" val="3906127006"/>
                    </a:ext>
                  </a:extLst>
                </a:gridCol>
              </a:tblGrid>
              <a:tr h="685835">
                <a:tc>
                  <a:txBody>
                    <a:bodyPr/>
                    <a:lstStyle/>
                    <a:p>
                      <a:pPr algn="ctr"/>
                      <a:r>
                        <a:rPr lang="en-US" sz="2000">
                          <a:solidFill>
                            <a:schemeClr val="tx1"/>
                          </a:solidFill>
                          <a:latin typeface=" Arial"/>
                        </a:rPr>
                        <a:t>Spouse’s Age at Death of Soldier</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Annual After Tax SBP Benefit</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*Replacement Value of SBP</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5324264"/>
                  </a:ext>
                </a:extLst>
              </a:tr>
              <a:tr h="380993">
                <a:tc>
                  <a:txBody>
                    <a:bodyPr/>
                    <a:lstStyle/>
                    <a:p>
                      <a:pPr algn="ctr"/>
                      <a:r>
                        <a:rPr lang="en-US" sz="2000">
                          <a:solidFill>
                            <a:schemeClr val="tx1"/>
                          </a:solidFill>
                          <a:latin typeface=" Arial"/>
                        </a:rPr>
                        <a:t>41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$17,424</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$579,000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1477518"/>
                  </a:ext>
                </a:extLst>
              </a:tr>
              <a:tr h="380993">
                <a:tc>
                  <a:txBody>
                    <a:bodyPr/>
                    <a:lstStyle/>
                    <a:p>
                      <a:pPr algn="ctr"/>
                      <a:r>
                        <a:rPr lang="en-US" sz="2000">
                          <a:solidFill>
                            <a:schemeClr val="tx1"/>
                          </a:solidFill>
                          <a:latin typeface=" Arial"/>
                        </a:rPr>
                        <a:t>51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$20,221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000">
                          <a:solidFill>
                            <a:schemeClr val="tx1"/>
                          </a:solidFill>
                          <a:latin typeface=" Arial"/>
                        </a:rPr>
                        <a:t>$599,000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86209312"/>
                  </a:ext>
                </a:extLst>
              </a:tr>
              <a:tr h="380993">
                <a:tc>
                  <a:txBody>
                    <a:bodyPr/>
                    <a:lstStyle/>
                    <a:p>
                      <a:pPr algn="ctr"/>
                      <a:r>
                        <a:rPr lang="en-US" sz="2000">
                          <a:solidFill>
                            <a:schemeClr val="tx1"/>
                          </a:solidFill>
                          <a:latin typeface=" Arial"/>
                        </a:rPr>
                        <a:t>61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$28,377</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000">
                          <a:solidFill>
                            <a:schemeClr val="tx1"/>
                          </a:solidFill>
                          <a:latin typeface=" Arial"/>
                        </a:rPr>
                        <a:t>$589,000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993830"/>
                  </a:ext>
                </a:extLst>
              </a:tr>
              <a:tr h="380993">
                <a:tc>
                  <a:txBody>
                    <a:bodyPr/>
                    <a:lstStyle/>
                    <a:p>
                      <a:pPr algn="ctr"/>
                      <a:r>
                        <a:rPr lang="en-US" sz="2000">
                          <a:solidFill>
                            <a:schemeClr val="tx1"/>
                          </a:solidFill>
                          <a:latin typeface=" Arial"/>
                        </a:rPr>
                        <a:t>71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$32,933</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000">
                          <a:solidFill>
                            <a:schemeClr val="tx1"/>
                          </a:solidFill>
                          <a:latin typeface=" Arial"/>
                        </a:rPr>
                        <a:t>$470,000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56360715"/>
                  </a:ext>
                </a:extLst>
              </a:tr>
              <a:tr h="380993">
                <a:tc>
                  <a:txBody>
                    <a:bodyPr/>
                    <a:lstStyle/>
                    <a:p>
                      <a:pPr algn="ctr"/>
                      <a:r>
                        <a:rPr lang="en-US" sz="2000">
                          <a:solidFill>
                            <a:schemeClr val="tx1"/>
                          </a:solidFill>
                          <a:latin typeface=" Arial"/>
                        </a:rPr>
                        <a:t>81</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$38,220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$247,000</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197479"/>
                  </a:ext>
                </a:extLst>
              </a:tr>
            </a:tbl>
          </a:graphicData>
        </a:graphic>
      </p:graphicFrame>
      <p:sp>
        <p:nvSpPr>
          <p:cNvPr id="2" name="Title 1">
            <a:extLst>
              <a:ext uri="{FF2B5EF4-FFF2-40B4-BE49-F238E27FC236}">
                <a16:creationId xmlns:a16="http://schemas.microsoft.com/office/drawing/2014/main" id="{63F1B4B0-1ADA-7407-3BEF-EF86B776A840}"/>
              </a:ext>
            </a:extLst>
          </p:cNvPr>
          <p:cNvSpPr>
            <a:spLocks noGrp="1"/>
          </p:cNvSpPr>
          <p:nvPr>
            <p:ph type="title"/>
          </p:nvPr>
        </p:nvSpPr>
        <p:spPr>
          <a:xfrm>
            <a:off x="647700" y="540110"/>
            <a:ext cx="7886700" cy="1009652"/>
          </a:xfrm>
        </p:spPr>
        <p:txBody>
          <a:bodyPr>
            <a:normAutofit/>
          </a:bodyPr>
          <a:lstStyle/>
          <a:p>
            <a:pPr algn="ctr"/>
            <a:r>
              <a:rPr lang="en-US" altLang="en-US" sz="3200" b="1" kern="0">
                <a:solidFill>
                  <a:schemeClr val="tx1"/>
                </a:solidFill>
              </a:rPr>
              <a:t>Inflation Adjusted Annuity</a:t>
            </a:r>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6"/>
          <p:cNvSpPr txBox="1">
            <a:spLocks noChangeArrowheads="1"/>
          </p:cNvSpPr>
          <p:nvPr/>
        </p:nvSpPr>
        <p:spPr bwMode="auto">
          <a:xfrm>
            <a:off x="228600" y="1581150"/>
            <a:ext cx="868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t>Retired 2023 and dies in 2043 when spouse would be age 60</a:t>
            </a:r>
          </a:p>
          <a:p>
            <a:pPr algn="ctr" eaLnBrk="1" hangingPunct="1"/>
            <a:r>
              <a:rPr lang="en-US" altLang="en-US" sz="1600" b="1"/>
              <a:t>     Monthly Retired Pay = $3,300; Life Insurance = $500K; </a:t>
            </a:r>
          </a:p>
          <a:p>
            <a:pPr algn="ctr" eaLnBrk="1" hangingPunct="1"/>
            <a:r>
              <a:rPr lang="en-US" altLang="en-US" sz="1600" b="1"/>
              <a:t>Monthly SBP Annuity = $1,815</a:t>
            </a:r>
          </a:p>
          <a:p>
            <a:pPr algn="ctr" eaLnBrk="1" hangingPunct="1"/>
            <a:r>
              <a:rPr lang="en-US" altLang="en-US" sz="1600" b="1">
                <a:solidFill>
                  <a:srgbClr val="FF0000"/>
                </a:solidFill>
              </a:rPr>
              <a:t>Assume $500K with rate of return = 4%</a:t>
            </a:r>
          </a:p>
          <a:p>
            <a:pPr algn="ctr" eaLnBrk="1" hangingPunct="1"/>
            <a:r>
              <a:rPr lang="en-US" altLang="en-US" sz="1600" b="1">
                <a:solidFill>
                  <a:srgbClr val="FF0000"/>
                </a:solidFill>
              </a:rPr>
              <a:t>Assume spouse withdraws from the life insurance the annual SBP annuity amount</a:t>
            </a:r>
          </a:p>
        </p:txBody>
      </p:sp>
      <p:graphicFrame>
        <p:nvGraphicFramePr>
          <p:cNvPr id="2" name="Chart 9"/>
          <p:cNvGraphicFramePr>
            <a:graphicFrameLocks/>
          </p:cNvGraphicFramePr>
          <p:nvPr/>
        </p:nvGraphicFramePr>
        <p:xfrm>
          <a:off x="381000" y="3047683"/>
          <a:ext cx="4114800" cy="2625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7"/>
          <p:cNvGraphicFramePr>
            <a:graphicFrameLocks/>
          </p:cNvGraphicFramePr>
          <p:nvPr/>
        </p:nvGraphicFramePr>
        <p:xfrm>
          <a:off x="4724400" y="3047683"/>
          <a:ext cx="4114800" cy="2625725"/>
        </p:xfrm>
        <a:graphic>
          <a:graphicData uri="http://schemas.openxmlformats.org/drawingml/2006/chart">
            <c:chart xmlns:c="http://schemas.openxmlformats.org/drawingml/2006/chart" xmlns:r="http://schemas.openxmlformats.org/officeDocument/2006/relationships" r:id="rId4"/>
          </a:graphicData>
        </a:graphic>
      </p:graphicFrame>
      <p:sp>
        <p:nvSpPr>
          <p:cNvPr id="46085" name="Text Box 4"/>
          <p:cNvSpPr txBox="1">
            <a:spLocks noChangeArrowheads="1"/>
          </p:cNvSpPr>
          <p:nvPr/>
        </p:nvSpPr>
        <p:spPr bwMode="auto">
          <a:xfrm>
            <a:off x="344488" y="6252210"/>
            <a:ext cx="8494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Note: </a:t>
            </a:r>
            <a:r>
              <a:rPr lang="en-US" altLang="en-US" sz="1600"/>
              <a:t>Program available at </a:t>
            </a:r>
            <a:r>
              <a:rPr lang="en-US" altLang="en-US" sz="1600">
                <a:hlinkClick r:id="rId5"/>
              </a:rPr>
              <a:t>https://actuary.defense.gov/</a:t>
            </a:r>
            <a:r>
              <a:rPr lang="en-US" altLang="en-US" sz="1600"/>
              <a:t> and click on “SBP Programs”.</a:t>
            </a:r>
            <a:endParaRPr lang="en-US" altLang="en-US" sz="1600" b="1">
              <a:solidFill>
                <a:schemeClr val="accent2"/>
              </a:solidFill>
            </a:endParaRPr>
          </a:p>
        </p:txBody>
      </p:sp>
      <p:sp>
        <p:nvSpPr>
          <p:cNvPr id="46086" name="TextBox 19"/>
          <p:cNvSpPr txBox="1">
            <a:spLocks noChangeArrowheads="1"/>
          </p:cNvSpPr>
          <p:nvPr/>
        </p:nvSpPr>
        <p:spPr bwMode="auto">
          <a:xfrm>
            <a:off x="381000" y="56769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chemeClr val="accent2"/>
              </a:buClr>
            </a:pPr>
            <a:r>
              <a:rPr lang="en-US" altLang="en-US" sz="1600" b="1">
                <a:solidFill>
                  <a:srgbClr val="FF0000"/>
                </a:solidFill>
              </a:rPr>
              <a:t>Because of inflation - insurance will run out sooner than you think!</a:t>
            </a:r>
          </a:p>
          <a:p>
            <a:pPr algn="ctr">
              <a:buClr>
                <a:schemeClr val="accent2"/>
              </a:buClr>
            </a:pPr>
            <a:r>
              <a:rPr lang="en-US" altLang="en-US" sz="1600" b="1">
                <a:solidFill>
                  <a:srgbClr val="FF0000"/>
                </a:solidFill>
              </a:rPr>
              <a:t>SBP will continue to increase with COLA</a:t>
            </a:r>
            <a:endParaRPr lang="en-US" altLang="en-US" sz="1600" b="1"/>
          </a:p>
        </p:txBody>
      </p:sp>
      <p:sp>
        <p:nvSpPr>
          <p:cNvPr id="4" name="Title 3">
            <a:extLst>
              <a:ext uri="{FF2B5EF4-FFF2-40B4-BE49-F238E27FC236}">
                <a16:creationId xmlns:a16="http://schemas.microsoft.com/office/drawing/2014/main" id="{0EC7C336-F913-8AD1-678D-D115CC5F1186}"/>
              </a:ext>
            </a:extLst>
          </p:cNvPr>
          <p:cNvSpPr>
            <a:spLocks noGrp="1"/>
          </p:cNvSpPr>
          <p:nvPr>
            <p:ph type="title"/>
          </p:nvPr>
        </p:nvSpPr>
        <p:spPr>
          <a:xfrm>
            <a:off x="381000" y="681038"/>
            <a:ext cx="8458200" cy="1009652"/>
          </a:xfrm>
        </p:spPr>
        <p:txBody>
          <a:bodyPr>
            <a:normAutofit fontScale="90000"/>
          </a:bodyPr>
          <a:lstStyle/>
          <a:p>
            <a:pPr algn="ctr" eaLnBrk="1" hangingPunct="1">
              <a:defRPr/>
            </a:pPr>
            <a:r>
              <a:rPr lang="en-US" altLang="en-US" sz="3200" b="1" kern="0">
                <a:solidFill>
                  <a:schemeClr val="tx1"/>
                </a:solidFill>
              </a:rPr>
              <a:t>Replacing SBP with Life Insurance Proceeds</a:t>
            </a:r>
            <a:br>
              <a:rPr lang="en-US" altLang="en-US" sz="3200" b="1" kern="0">
                <a:solidFill>
                  <a:schemeClr val="tx1"/>
                </a:solidFill>
              </a:rPr>
            </a:br>
            <a:r>
              <a:rPr lang="en-US" altLang="en-US" sz="3200" b="1" kern="0">
                <a:solidFill>
                  <a:schemeClr val="tx1"/>
                </a:solidFill>
              </a:rPr>
              <a:t>How Long Do They Last?</a:t>
            </a:r>
            <a:br>
              <a:rPr lang="en-US" altLang="en-US" sz="3200" b="1" kern="0">
                <a:solidFill>
                  <a:schemeClr val="tx1"/>
                </a:solidFill>
              </a:rPr>
            </a:br>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Comparing SBP to Life Insurance</a:t>
            </a:r>
          </a:p>
        </p:txBody>
      </p:sp>
      <p:sp>
        <p:nvSpPr>
          <p:cNvPr id="67587" name="Rectangle 3"/>
          <p:cNvSpPr>
            <a:spLocks noGrp="1" noChangeArrowheads="1"/>
          </p:cNvSpPr>
          <p:nvPr>
            <p:ph idx="1"/>
          </p:nvPr>
        </p:nvSpPr>
        <p:spPr bwMode="auto">
          <a:xfrm>
            <a:off x="628650" y="1825624"/>
            <a:ext cx="7886700" cy="4351338"/>
          </a:xfrm>
          <a:ln w="12700">
            <a:miter lim="800000"/>
            <a:headEnd/>
            <a:tailEnd/>
          </a:ln>
        </p:spPr>
        <p:txBody>
          <a:bodyPr vert="horz" wrap="square" lIns="90488" tIns="44450" rIns="90488" bIns="44450" numCol="1" anchor="t" anchorCtr="0" compatLnSpc="1">
            <a:prstTxWarp prst="textNoShape">
              <a:avLst/>
            </a:prstTxWarp>
            <a:noAutofit/>
          </a:bodyPr>
          <a:lstStyle/>
          <a:p>
            <a:pPr eaLnBrk="1" hangingPunct="1">
              <a:lnSpc>
                <a:spcPct val="100000"/>
              </a:lnSpc>
              <a:buFont typeface="Arial" panose="020B0604020202020204" pitchFamily="34" charset="0"/>
              <a:buChar char="•"/>
              <a:defRPr/>
            </a:pPr>
            <a:r>
              <a:rPr lang="en-US" sz="2400"/>
              <a:t>It takes a surprising amount of life insurance to replace SBP</a:t>
            </a:r>
          </a:p>
          <a:p>
            <a:pPr eaLnBrk="1" hangingPunct="1">
              <a:lnSpc>
                <a:spcPct val="100000"/>
              </a:lnSpc>
              <a:buFont typeface="Arial" panose="020B0604020202020204" pitchFamily="34" charset="0"/>
              <a:buChar char="•"/>
              <a:defRPr/>
            </a:pPr>
            <a:r>
              <a:rPr lang="en-US" sz="2400"/>
              <a:t>Unlike life insurance, SBP does not consider age or health when determining premium cost</a:t>
            </a:r>
          </a:p>
          <a:p>
            <a:pPr lvl="1" eaLnBrk="1" hangingPunct="1">
              <a:lnSpc>
                <a:spcPct val="100000"/>
              </a:lnSpc>
              <a:buFontTx/>
              <a:buChar char="‒"/>
              <a:defRPr/>
            </a:pPr>
            <a:r>
              <a:rPr lang="en-US" sz="2400"/>
              <a:t>As you age it may become more difficult to find a low cost option</a:t>
            </a:r>
          </a:p>
          <a:p>
            <a:pPr lvl="1" eaLnBrk="1" hangingPunct="1">
              <a:lnSpc>
                <a:spcPct val="100000"/>
              </a:lnSpc>
              <a:buFontTx/>
              <a:buChar char="‒"/>
              <a:defRPr/>
            </a:pPr>
            <a:r>
              <a:rPr lang="en-US" sz="2400"/>
              <a:t>If retired for disability, insurance may be very expensive or even impossible to obtain due to existing medical conditions</a:t>
            </a:r>
          </a:p>
          <a:p>
            <a:pPr eaLnBrk="1" hangingPunct="1">
              <a:lnSpc>
                <a:spcPct val="100000"/>
              </a:lnSpc>
              <a:buFont typeface="Arial" panose="020B0604020202020204" pitchFamily="34" charset="0"/>
              <a:buChar char="•"/>
              <a:defRPr/>
            </a:pPr>
            <a:r>
              <a:rPr lang="en-US" sz="2400"/>
              <a:t>Unlike SBP, life insurance does not have COLA increases so it is not protected from inflation</a:t>
            </a:r>
          </a:p>
        </p:txBody>
      </p:sp>
    </p:spTree>
    <p:extLst>
      <p:ext uri="{BB962C8B-B14F-4D97-AF65-F5344CB8AC3E}">
        <p14:creationId xmlns:p14="http://schemas.microsoft.com/office/powerpoint/2010/main" val="689516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a:extLst>
              <a:ext uri="{FF2B5EF4-FFF2-40B4-BE49-F238E27FC236}">
                <a16:creationId xmlns:a16="http://schemas.microsoft.com/office/drawing/2014/main" id="{A9187FBF-8382-77EE-ACFB-712A102FAD73}"/>
              </a:ext>
            </a:extLst>
          </p:cNvPr>
          <p:cNvGraphicFramePr>
            <a:graphicFrameLocks/>
          </p:cNvGraphicFramePr>
          <p:nvPr/>
        </p:nvGraphicFramePr>
        <p:xfrm>
          <a:off x="838201" y="1723032"/>
          <a:ext cx="7481887" cy="3516312"/>
        </p:xfrm>
        <a:graphic>
          <a:graphicData uri="http://schemas.openxmlformats.org/drawingml/2006/chart">
            <c:chart xmlns:c="http://schemas.openxmlformats.org/drawingml/2006/chart" xmlns:r="http://schemas.openxmlformats.org/officeDocument/2006/relationships" r:id="rId3"/>
          </a:graphicData>
        </a:graphic>
      </p:graphicFrame>
      <p:sp>
        <p:nvSpPr>
          <p:cNvPr id="2051" name="TextBox 4"/>
          <p:cNvSpPr txBox="1">
            <a:spLocks noChangeArrowheads="1"/>
          </p:cNvSpPr>
          <p:nvPr/>
        </p:nvSpPr>
        <p:spPr bwMode="auto">
          <a:xfrm>
            <a:off x="609600" y="1609725"/>
            <a:ext cx="1524000" cy="523875"/>
          </a:xfrm>
          <a:prstGeom prst="rect">
            <a:avLst/>
          </a:prstGeom>
          <a:noFill/>
          <a:ln w="9525">
            <a:noFill/>
            <a:miter lim="800000"/>
            <a:headEnd/>
            <a:tailEnd/>
          </a:ln>
        </p:spPr>
        <p:txBody>
          <a:bodyPr>
            <a:spAutoFit/>
          </a:bodyPr>
          <a:lstStyle/>
          <a:p>
            <a:pPr algn="ctr" eaLnBrk="1" hangingPunct="1">
              <a:defRPr/>
            </a:pPr>
            <a:r>
              <a:rPr lang="en-US" sz="1400" b="1">
                <a:latin typeface="+mj-lt"/>
              </a:rPr>
              <a:t>Yearly SBP</a:t>
            </a:r>
          </a:p>
          <a:p>
            <a:pPr algn="ctr" eaLnBrk="1" hangingPunct="1">
              <a:defRPr/>
            </a:pPr>
            <a:r>
              <a:rPr lang="en-US" sz="1400" b="1">
                <a:latin typeface="+mj-lt"/>
              </a:rPr>
              <a:t>Annuity</a:t>
            </a:r>
          </a:p>
        </p:txBody>
      </p:sp>
      <p:sp>
        <p:nvSpPr>
          <p:cNvPr id="2053" name="TextBox 6"/>
          <p:cNvSpPr txBox="1">
            <a:spLocks noChangeArrowheads="1"/>
          </p:cNvSpPr>
          <p:nvPr/>
        </p:nvSpPr>
        <p:spPr bwMode="auto">
          <a:xfrm>
            <a:off x="2206624" y="1604010"/>
            <a:ext cx="6099175" cy="830997"/>
          </a:xfrm>
          <a:prstGeom prst="rect">
            <a:avLst/>
          </a:prstGeom>
          <a:noFill/>
          <a:ln w="9525">
            <a:noFill/>
            <a:miter lim="800000"/>
            <a:headEnd/>
            <a:tailEnd/>
          </a:ln>
        </p:spPr>
        <p:txBody>
          <a:bodyPr wrap="square">
            <a:spAutoFit/>
          </a:bodyPr>
          <a:lstStyle/>
          <a:p>
            <a:pPr algn="ctr">
              <a:defRPr/>
            </a:pPr>
            <a:r>
              <a:rPr lang="en-US" sz="1600">
                <a:latin typeface=" Arial"/>
              </a:rPr>
              <a:t>The effects of COLA on SBP over 40 years for a SFC with a $2,800 SBP base amount, yearly annuity is $18,480 in 2023.</a:t>
            </a:r>
            <a:endParaRPr lang="en-US" sz="1600" b="1">
              <a:latin typeface=" Arial"/>
            </a:endParaRPr>
          </a:p>
          <a:p>
            <a:pPr lvl="1" eaLnBrk="1" hangingPunct="1">
              <a:defRPr/>
            </a:pPr>
            <a:endParaRPr lang="en-US" sz="1600">
              <a:latin typeface=" Arial"/>
            </a:endParaRPr>
          </a:p>
        </p:txBody>
      </p:sp>
      <p:sp>
        <p:nvSpPr>
          <p:cNvPr id="2054" name="Rectangle 7"/>
          <p:cNvSpPr>
            <a:spLocks noChangeArrowheads="1"/>
          </p:cNvSpPr>
          <p:nvPr/>
        </p:nvSpPr>
        <p:spPr bwMode="auto">
          <a:xfrm>
            <a:off x="342900" y="5078730"/>
            <a:ext cx="8366760" cy="400110"/>
          </a:xfrm>
          <a:prstGeom prst="rect">
            <a:avLst/>
          </a:prstGeom>
          <a:noFill/>
          <a:ln w="9525">
            <a:noFill/>
            <a:miter lim="800000"/>
            <a:headEnd/>
            <a:tailEnd/>
          </a:ln>
        </p:spPr>
        <p:txBody>
          <a:bodyPr wrap="square">
            <a:spAutoFit/>
          </a:bodyPr>
          <a:lstStyle/>
          <a:p>
            <a:pPr eaLnBrk="1" hangingPunct="1">
              <a:defRPr/>
            </a:pPr>
            <a:r>
              <a:rPr lang="en-US" sz="2000" b="1">
                <a:solidFill>
                  <a:srgbClr val="FF0000"/>
                </a:solidFill>
                <a:latin typeface=" Arial"/>
              </a:rPr>
              <a:t>You pay in today’s dollars for an SBP annuity paid in future dollars</a:t>
            </a:r>
          </a:p>
        </p:txBody>
      </p:sp>
      <p:sp>
        <p:nvSpPr>
          <p:cNvPr id="9" name="Rectangle 8"/>
          <p:cNvSpPr/>
          <p:nvPr/>
        </p:nvSpPr>
        <p:spPr>
          <a:xfrm>
            <a:off x="228600" y="5455920"/>
            <a:ext cx="6477000" cy="830997"/>
          </a:xfrm>
          <a:prstGeom prst="rect">
            <a:avLst/>
          </a:prstGeom>
        </p:spPr>
        <p:txBody>
          <a:bodyPr>
            <a:spAutoFit/>
          </a:bodyPr>
          <a:lstStyle/>
          <a:p>
            <a:pPr eaLnBrk="1" hangingPunct="1">
              <a:buFont typeface="Arial" pitchFamily="34" charset="0"/>
              <a:buChar char="•"/>
              <a:defRPr/>
            </a:pPr>
            <a:r>
              <a:rPr lang="en-US" sz="1600">
                <a:solidFill>
                  <a:schemeClr val="accent5"/>
                </a:solidFill>
                <a:latin typeface=" Arial"/>
              </a:rPr>
              <a:t> 2.5% COLA </a:t>
            </a:r>
            <a:r>
              <a:rPr lang="en-US" sz="1600">
                <a:latin typeface=" Arial"/>
              </a:rPr>
              <a:t>represents the DOD actuary assumption</a:t>
            </a:r>
          </a:p>
          <a:p>
            <a:pPr eaLnBrk="1" hangingPunct="1">
              <a:buFont typeface="Arial" pitchFamily="34" charset="0"/>
              <a:buChar char="•"/>
              <a:defRPr/>
            </a:pPr>
            <a:r>
              <a:rPr lang="en-US" sz="1600">
                <a:solidFill>
                  <a:schemeClr val="accent4"/>
                </a:solidFill>
                <a:latin typeface=" Arial"/>
              </a:rPr>
              <a:t> 3.5% COLA </a:t>
            </a:r>
          </a:p>
          <a:p>
            <a:pPr eaLnBrk="1" hangingPunct="1">
              <a:buFont typeface="Arial" pitchFamily="34" charset="0"/>
              <a:buChar char="•"/>
              <a:defRPr/>
            </a:pPr>
            <a:r>
              <a:rPr lang="en-US" sz="1600">
                <a:solidFill>
                  <a:schemeClr val="tx2">
                    <a:lumMod val="75000"/>
                  </a:schemeClr>
                </a:solidFill>
                <a:latin typeface=" Arial"/>
              </a:rPr>
              <a:t> </a:t>
            </a:r>
            <a:r>
              <a:rPr lang="en-US" sz="1600">
                <a:solidFill>
                  <a:schemeClr val="accent6"/>
                </a:solidFill>
                <a:latin typeface=" Arial"/>
              </a:rPr>
              <a:t>5% COLA</a:t>
            </a:r>
          </a:p>
        </p:txBody>
      </p:sp>
      <p:sp>
        <p:nvSpPr>
          <p:cNvPr id="8" name="Rectangle 7"/>
          <p:cNvSpPr/>
          <p:nvPr/>
        </p:nvSpPr>
        <p:spPr>
          <a:xfrm>
            <a:off x="4394200" y="6156960"/>
            <a:ext cx="4296369" cy="276999"/>
          </a:xfrm>
          <a:prstGeom prst="rect">
            <a:avLst/>
          </a:prstGeom>
        </p:spPr>
        <p:txBody>
          <a:bodyPr wrap="none">
            <a:spAutoFit/>
          </a:bodyPr>
          <a:lstStyle/>
          <a:p>
            <a:pPr eaLnBrk="1" hangingPunct="1">
              <a:defRPr/>
            </a:pPr>
            <a:r>
              <a:rPr lang="en-US" sz="1200">
                <a:latin typeface=" Arial"/>
              </a:rPr>
              <a:t>All calculations made using DOD Office of the Actuary tables</a:t>
            </a:r>
          </a:p>
        </p:txBody>
      </p:sp>
      <p:sp>
        <p:nvSpPr>
          <p:cNvPr id="48139" name="TextBox 12"/>
          <p:cNvSpPr txBox="1">
            <a:spLocks noChangeArrowheads="1"/>
          </p:cNvSpPr>
          <p:nvPr/>
        </p:nvSpPr>
        <p:spPr bwMode="auto">
          <a:xfrm>
            <a:off x="1752600" y="4778832"/>
            <a:ext cx="624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10 </a:t>
            </a:r>
            <a:r>
              <a:rPr lang="en-US" altLang="en-US" err="1"/>
              <a:t>Yrs</a:t>
            </a:r>
            <a:r>
              <a:rPr lang="en-US" altLang="en-US"/>
              <a:t>        20 </a:t>
            </a:r>
            <a:r>
              <a:rPr lang="en-US" altLang="en-US" err="1"/>
              <a:t>Yrs</a:t>
            </a:r>
            <a:r>
              <a:rPr lang="en-US" altLang="en-US"/>
              <a:t>         30 </a:t>
            </a:r>
            <a:r>
              <a:rPr lang="en-US" altLang="en-US" err="1"/>
              <a:t>Yrs</a:t>
            </a:r>
            <a:r>
              <a:rPr lang="en-US" altLang="en-US"/>
              <a:t>         40 </a:t>
            </a:r>
            <a:r>
              <a:rPr lang="en-US" altLang="en-US" err="1"/>
              <a:t>Yrs</a:t>
            </a:r>
            <a:endParaRPr lang="en-US" altLang="en-US"/>
          </a:p>
        </p:txBody>
      </p:sp>
      <p:cxnSp>
        <p:nvCxnSpPr>
          <p:cNvPr id="48140" name="Straight Connector 14"/>
          <p:cNvCxnSpPr>
            <a:cxnSpLocks noChangeShapeType="1"/>
          </p:cNvCxnSpPr>
          <p:nvPr/>
        </p:nvCxnSpPr>
        <p:spPr bwMode="auto">
          <a:xfrm>
            <a:off x="3756660" y="4626432"/>
            <a:ext cx="0" cy="1524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8141" name="Straight Connector 17"/>
          <p:cNvCxnSpPr>
            <a:cxnSpLocks noChangeShapeType="1"/>
          </p:cNvCxnSpPr>
          <p:nvPr/>
        </p:nvCxnSpPr>
        <p:spPr bwMode="auto">
          <a:xfrm>
            <a:off x="4812030" y="4626432"/>
            <a:ext cx="0" cy="1524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8142" name="Straight Connector 25"/>
          <p:cNvCxnSpPr>
            <a:cxnSpLocks noChangeShapeType="1"/>
          </p:cNvCxnSpPr>
          <p:nvPr/>
        </p:nvCxnSpPr>
        <p:spPr bwMode="auto">
          <a:xfrm flipV="1">
            <a:off x="5867400" y="4626432"/>
            <a:ext cx="0" cy="1524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8143" name="Straight Connector 34"/>
          <p:cNvCxnSpPr>
            <a:cxnSpLocks noChangeShapeType="1"/>
          </p:cNvCxnSpPr>
          <p:nvPr/>
        </p:nvCxnSpPr>
        <p:spPr bwMode="auto">
          <a:xfrm flipV="1">
            <a:off x="6896100" y="4626432"/>
            <a:ext cx="0" cy="1524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Title 1">
            <a:extLst>
              <a:ext uri="{FF2B5EF4-FFF2-40B4-BE49-F238E27FC236}">
                <a16:creationId xmlns:a16="http://schemas.microsoft.com/office/drawing/2014/main" id="{FD229C19-A757-3AB0-3047-3DF14E8903EC}"/>
              </a:ext>
            </a:extLst>
          </p:cNvPr>
          <p:cNvSpPr>
            <a:spLocks noGrp="1"/>
          </p:cNvSpPr>
          <p:nvPr>
            <p:ph type="title"/>
          </p:nvPr>
        </p:nvSpPr>
        <p:spPr>
          <a:xfrm>
            <a:off x="628650" y="566738"/>
            <a:ext cx="7886700" cy="1009652"/>
          </a:xfrm>
        </p:spPr>
        <p:txBody>
          <a:bodyPr>
            <a:normAutofit/>
          </a:bodyPr>
          <a:lstStyle/>
          <a:p>
            <a:pPr algn="ctr"/>
            <a:r>
              <a:rPr lang="en-US" altLang="en-US" sz="3200" b="1" kern="0">
                <a:solidFill>
                  <a:schemeClr val="tx1"/>
                </a:solidFill>
              </a:rPr>
              <a:t>SBP Cost of Living Adjustments (COLA)</a:t>
            </a:r>
            <a:endParaRPr lang="en-US"/>
          </a:p>
        </p:txBody>
      </p:sp>
    </p:spTree>
    <p:extLst>
      <p:ext uri="{BB962C8B-B14F-4D97-AF65-F5344CB8AC3E}">
        <p14:creationId xmlns:p14="http://schemas.microsoft.com/office/powerpoint/2010/main" val="32129478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55747425"/>
              </p:ext>
            </p:extLst>
          </p:nvPr>
        </p:nvGraphicFramePr>
        <p:xfrm>
          <a:off x="609600" y="2700239"/>
          <a:ext cx="7924800" cy="3078242"/>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1288502016"/>
                    </a:ext>
                  </a:extLst>
                </a:gridCol>
                <a:gridCol w="4876800">
                  <a:extLst>
                    <a:ext uri="{9D8B030D-6E8A-4147-A177-3AD203B41FA5}">
                      <a16:colId xmlns:a16="http://schemas.microsoft.com/office/drawing/2014/main" val="829625478"/>
                    </a:ext>
                  </a:extLst>
                </a:gridCol>
              </a:tblGrid>
              <a:tr h="700987">
                <a:tc>
                  <a:txBody>
                    <a:bodyPr/>
                    <a:lstStyle/>
                    <a:p>
                      <a:pPr algn="ctr"/>
                      <a:r>
                        <a:rPr lang="en-US" sz="2000">
                          <a:solidFill>
                            <a:schemeClr val="tx1"/>
                          </a:solidFill>
                          <a:latin typeface=" Arial"/>
                        </a:rPr>
                        <a:t>Length</a:t>
                      </a:r>
                      <a:r>
                        <a:rPr lang="en-US" sz="2000" baseline="0">
                          <a:solidFill>
                            <a:schemeClr val="tx1"/>
                          </a:solidFill>
                          <a:latin typeface=" Arial"/>
                        </a:rPr>
                        <a:t> of time Premiums Paid</a:t>
                      </a:r>
                      <a:endParaRPr lang="en-US" sz="2000">
                        <a:solidFill>
                          <a:schemeClr val="tx1"/>
                        </a:solidFill>
                        <a:latin typeface=" Arial"/>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000">
                          <a:solidFill>
                            <a:schemeClr val="tx1"/>
                          </a:solidFill>
                          <a:latin typeface=" Arial"/>
                        </a:rPr>
                        <a:t>Years of</a:t>
                      </a:r>
                      <a:r>
                        <a:rPr lang="en-US" sz="2000" baseline="0">
                          <a:solidFill>
                            <a:schemeClr val="tx1"/>
                          </a:solidFill>
                          <a:latin typeface=" Arial"/>
                        </a:rPr>
                        <a:t> Annuity Received to Exceed Premiums Paid</a:t>
                      </a:r>
                      <a:endParaRPr lang="en-US" sz="2000">
                        <a:solidFill>
                          <a:schemeClr val="tx1"/>
                        </a:solidFill>
                        <a:latin typeface=" Arial"/>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47722459"/>
                  </a:ext>
                </a:extLst>
              </a:tr>
              <a:tr h="396196">
                <a:tc>
                  <a:txBody>
                    <a:bodyPr/>
                    <a:lstStyle/>
                    <a:p>
                      <a:pPr algn="ctr"/>
                      <a:r>
                        <a:rPr lang="en-US" sz="2000">
                          <a:solidFill>
                            <a:schemeClr val="tx1"/>
                          </a:solidFill>
                          <a:latin typeface=" Arial"/>
                        </a:rPr>
                        <a:t>5 years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7 months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0010487"/>
                  </a:ext>
                </a:extLst>
              </a:tr>
              <a:tr h="396196">
                <a:tc>
                  <a:txBody>
                    <a:bodyPr/>
                    <a:lstStyle/>
                    <a:p>
                      <a:pPr algn="ctr"/>
                      <a:r>
                        <a:rPr lang="en-US" sz="2000">
                          <a:solidFill>
                            <a:schemeClr val="tx1"/>
                          </a:solidFill>
                          <a:latin typeface=" Arial"/>
                        </a:rPr>
                        <a:t>10 years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1 year, 1 month</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70304936"/>
                  </a:ext>
                </a:extLst>
              </a:tr>
              <a:tr h="396196">
                <a:tc>
                  <a:txBody>
                    <a:bodyPr/>
                    <a:lstStyle/>
                    <a:p>
                      <a:pPr algn="ctr"/>
                      <a:r>
                        <a:rPr lang="en-US" sz="2000">
                          <a:solidFill>
                            <a:schemeClr val="tx1"/>
                          </a:solidFill>
                          <a:latin typeface=" Arial"/>
                        </a:rPr>
                        <a:t>15 years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1 year, 6 months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0687860"/>
                  </a:ext>
                </a:extLst>
              </a:tr>
              <a:tr h="396196">
                <a:tc>
                  <a:txBody>
                    <a:bodyPr/>
                    <a:lstStyle/>
                    <a:p>
                      <a:pPr algn="ctr"/>
                      <a:r>
                        <a:rPr lang="en-US" sz="2000">
                          <a:solidFill>
                            <a:schemeClr val="tx1"/>
                          </a:solidFill>
                          <a:latin typeface=" Arial"/>
                        </a:rPr>
                        <a:t>20 years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1 years, 10 months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4840284"/>
                  </a:ext>
                </a:extLst>
              </a:tr>
              <a:tr h="396196">
                <a:tc>
                  <a:txBody>
                    <a:bodyPr/>
                    <a:lstStyle/>
                    <a:p>
                      <a:pPr algn="ctr"/>
                      <a:r>
                        <a:rPr lang="en-US" sz="2000">
                          <a:solidFill>
                            <a:schemeClr val="tx1"/>
                          </a:solidFill>
                          <a:latin typeface=" Arial"/>
                        </a:rPr>
                        <a:t>25 years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latin typeface=" Arial"/>
                        </a:rPr>
                        <a:t>2 years, 2 months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3447498"/>
                  </a:ext>
                </a:extLst>
              </a:tr>
              <a:tr h="396196">
                <a:tc>
                  <a:txBody>
                    <a:bodyPr/>
                    <a:lstStyle/>
                    <a:p>
                      <a:pPr algn="ctr"/>
                      <a:r>
                        <a:rPr lang="en-US" sz="2000">
                          <a:solidFill>
                            <a:schemeClr val="tx1"/>
                          </a:solidFill>
                          <a:latin typeface=" Arial"/>
                        </a:rPr>
                        <a:t>30 years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a:solidFill>
                            <a:schemeClr val="tx1"/>
                          </a:solidFill>
                          <a:latin typeface=" Arial"/>
                        </a:rPr>
                        <a:t>2 years, 5 months</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79366766"/>
                  </a:ext>
                </a:extLst>
              </a:tr>
            </a:tbl>
          </a:graphicData>
        </a:graphic>
      </p:graphicFrame>
      <p:sp>
        <p:nvSpPr>
          <p:cNvPr id="50205" name="Rectangle 2"/>
          <p:cNvSpPr>
            <a:spLocks noChangeArrowheads="1"/>
          </p:cNvSpPr>
          <p:nvPr/>
        </p:nvSpPr>
        <p:spPr bwMode="auto">
          <a:xfrm>
            <a:off x="622300" y="5778481"/>
            <a:ext cx="78930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b="1"/>
              <a:t>Note 1:  </a:t>
            </a:r>
            <a:r>
              <a:rPr lang="en-US" altLang="en-US"/>
              <a:t>Based on a 2.75% long term COLA</a:t>
            </a:r>
          </a:p>
          <a:p>
            <a:pPr eaLnBrk="1" hangingPunct="1">
              <a:lnSpc>
                <a:spcPct val="90000"/>
              </a:lnSpc>
            </a:pPr>
            <a:r>
              <a:rPr lang="en-US" altLang="en-US" b="1"/>
              <a:t>Note 2: </a:t>
            </a:r>
            <a:r>
              <a:rPr lang="en-US" altLang="en-US"/>
              <a:t> No further cost after 360 (30 years) premium payments and age 70</a:t>
            </a:r>
          </a:p>
          <a:p>
            <a:pPr eaLnBrk="1" hangingPunct="1">
              <a:lnSpc>
                <a:spcPct val="90000"/>
              </a:lnSpc>
            </a:pPr>
            <a:r>
              <a:rPr lang="en-US" altLang="en-US" b="1"/>
              <a:t>Note 3:  </a:t>
            </a:r>
            <a:r>
              <a:rPr lang="en-US" altLang="en-US"/>
              <a:t>Based on DOD Actuary</a:t>
            </a:r>
          </a:p>
        </p:txBody>
      </p:sp>
      <p:sp>
        <p:nvSpPr>
          <p:cNvPr id="3" name="Title 2">
            <a:extLst>
              <a:ext uri="{FF2B5EF4-FFF2-40B4-BE49-F238E27FC236}">
                <a16:creationId xmlns:a16="http://schemas.microsoft.com/office/drawing/2014/main" id="{1A960478-DF95-3D61-AC3C-4FF3300250D8}"/>
              </a:ext>
            </a:extLst>
          </p:cNvPr>
          <p:cNvSpPr>
            <a:spLocks noGrp="1"/>
          </p:cNvSpPr>
          <p:nvPr>
            <p:ph type="title"/>
          </p:nvPr>
        </p:nvSpPr>
        <p:spPr/>
        <p:txBody>
          <a:bodyPr>
            <a:normAutofit/>
          </a:bodyPr>
          <a:lstStyle/>
          <a:p>
            <a:pPr algn="ctr"/>
            <a:r>
              <a:rPr lang="en-US" altLang="en-US" sz="3200" b="1" kern="0">
                <a:solidFill>
                  <a:schemeClr val="tx1"/>
                </a:solidFill>
              </a:rPr>
              <a:t>Cost in Today’s Dollars; Benefit in Tomorrow’s Dollars</a:t>
            </a:r>
            <a:endParaRPr lang="en-US"/>
          </a:p>
        </p:txBody>
      </p:sp>
      <p:sp>
        <p:nvSpPr>
          <p:cNvPr id="4" name="Content Placeholder 3">
            <a:extLst>
              <a:ext uri="{FF2B5EF4-FFF2-40B4-BE49-F238E27FC236}">
                <a16:creationId xmlns:a16="http://schemas.microsoft.com/office/drawing/2014/main" id="{7CA25323-87DC-F72E-104F-3C73449A04A3}"/>
              </a:ext>
            </a:extLst>
          </p:cNvPr>
          <p:cNvSpPr>
            <a:spLocks noGrp="1"/>
          </p:cNvSpPr>
          <p:nvPr>
            <p:ph idx="1"/>
          </p:nvPr>
        </p:nvSpPr>
        <p:spPr>
          <a:xfrm>
            <a:off x="628650" y="1825625"/>
            <a:ext cx="7886700" cy="768744"/>
          </a:xfrm>
        </p:spPr>
        <p:txBody>
          <a:bodyPr anchor="ctr">
            <a:normAutofit/>
          </a:bodyPr>
          <a:lstStyle/>
          <a:p>
            <a:pPr marL="0" indent="0">
              <a:buNone/>
            </a:pPr>
            <a:r>
              <a:rPr lang="en-US" altLang="en-US" sz="2000"/>
              <a:t>How long does your survivor need to receive an annuity before that annuity exceeds how much you paid into it?</a:t>
            </a:r>
            <a:endParaRPr lang="en-US"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5B87-CDCA-038F-D7F5-DCD035A214E0}"/>
              </a:ext>
            </a:extLst>
          </p:cNvPr>
          <p:cNvSpPr>
            <a:spLocks noGrp="1"/>
          </p:cNvSpPr>
          <p:nvPr>
            <p:ph type="title"/>
          </p:nvPr>
        </p:nvSpPr>
        <p:spPr/>
        <p:txBody>
          <a:bodyPr/>
          <a:lstStyle/>
          <a:p>
            <a:pPr algn="ctr"/>
            <a:r>
              <a:rPr lang="en-US" altLang="en-US" sz="3200" b="1" kern="0">
                <a:solidFill>
                  <a:schemeClr val="tx1"/>
                </a:solidFill>
              </a:rPr>
              <a:t>SBP Positives</a:t>
            </a:r>
            <a:endParaRPr lang="en-US"/>
          </a:p>
        </p:txBody>
      </p:sp>
      <p:sp>
        <p:nvSpPr>
          <p:cNvPr id="35842" name="Rectangle 3"/>
          <p:cNvSpPr>
            <a:spLocks noGrp="1" noChangeArrowheads="1"/>
          </p:cNvSpPr>
          <p:nvPr>
            <p:ph idx="1"/>
          </p:nvPr>
        </p:nvSpPr>
        <p:spPr bwMode="auto">
          <a:xfrm>
            <a:off x="628650" y="1547837"/>
            <a:ext cx="7886700" cy="492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0" indent="0">
              <a:lnSpc>
                <a:spcPct val="120000"/>
              </a:lnSpc>
              <a:buClr>
                <a:schemeClr val="accent6"/>
              </a:buClr>
              <a:buNone/>
            </a:pPr>
            <a:r>
              <a:rPr lang="en-US" altLang="en-US" sz="2400">
                <a:latin typeface="Arial" panose="020B0604020202020204" pitchFamily="34" charset="0"/>
              </a:rPr>
              <a:t>The previous slides discussed and showed examples of the following positive aspects of SBP. You need to take these into account when you make your SBP decision. </a:t>
            </a:r>
          </a:p>
          <a:p>
            <a:pPr marL="0" indent="0">
              <a:lnSpc>
                <a:spcPct val="120000"/>
              </a:lnSpc>
              <a:buClr>
                <a:schemeClr val="accent6"/>
              </a:buClr>
              <a:buNone/>
            </a:pPr>
            <a:endParaRPr lang="en-US" altLang="en-US" sz="2400">
              <a:latin typeface="Arial" panose="020B0604020202020204" pitchFamily="34" charset="0"/>
            </a:endParaRPr>
          </a:p>
          <a:p>
            <a:pPr eaLnBrk="1" hangingPunct="1">
              <a:lnSpc>
                <a:spcPct val="120000"/>
              </a:lnSpc>
              <a:buClr>
                <a:schemeClr val="accent6"/>
              </a:buClr>
            </a:pPr>
            <a:r>
              <a:rPr lang="en-US" altLang="en-US" sz="2400">
                <a:solidFill>
                  <a:schemeClr val="accent6"/>
                </a:solidFill>
                <a:latin typeface="Arial" panose="020B0604020202020204" pitchFamily="34" charset="0"/>
              </a:rPr>
              <a:t>Government-subsidized plan</a:t>
            </a:r>
          </a:p>
          <a:p>
            <a:pPr eaLnBrk="1" hangingPunct="1">
              <a:lnSpc>
                <a:spcPct val="120000"/>
              </a:lnSpc>
              <a:buClr>
                <a:schemeClr val="accent6"/>
              </a:buClr>
            </a:pPr>
            <a:r>
              <a:rPr lang="en-US" altLang="en-US" sz="2400">
                <a:solidFill>
                  <a:schemeClr val="accent6"/>
                </a:solidFill>
                <a:latin typeface="Arial" panose="020B0604020202020204" pitchFamily="34" charset="0"/>
              </a:rPr>
              <a:t>Tax-free premiums</a:t>
            </a:r>
          </a:p>
          <a:p>
            <a:pPr eaLnBrk="1" hangingPunct="1">
              <a:lnSpc>
                <a:spcPct val="120000"/>
              </a:lnSpc>
              <a:buClr>
                <a:schemeClr val="accent6"/>
              </a:buClr>
            </a:pPr>
            <a:r>
              <a:rPr lang="en-US" altLang="en-US" sz="2400">
                <a:solidFill>
                  <a:schemeClr val="accent6"/>
                </a:solidFill>
                <a:latin typeface="Arial" panose="020B0604020202020204" pitchFamily="34" charset="0"/>
              </a:rPr>
              <a:t>Inflation-adjusted annuity</a:t>
            </a:r>
          </a:p>
          <a:p>
            <a:pPr>
              <a:lnSpc>
                <a:spcPct val="120000"/>
              </a:lnSpc>
            </a:pPr>
            <a:r>
              <a:rPr lang="en-US" altLang="en-US" sz="2400">
                <a:latin typeface="Arial" panose="020B0604020202020204" pitchFamily="34" charset="0"/>
              </a:rPr>
              <a:t>Flexible: can terminate between the 25th and 36th month of retirement</a:t>
            </a:r>
          </a:p>
          <a:p>
            <a:pPr marL="0" indent="0" eaLnBrk="1" hangingPunct="1">
              <a:lnSpc>
                <a:spcPct val="120000"/>
              </a:lnSpc>
              <a:buClr>
                <a:schemeClr val="accent6"/>
              </a:buClr>
              <a:buNone/>
            </a:pPr>
            <a:endParaRPr lang="en-US" altLang="en-US" sz="2400">
              <a:solidFill>
                <a:schemeClr val="accent6"/>
              </a:solidFill>
              <a:latin typeface="Arial" panose="020B0604020202020204" pitchFamily="34" charset="0"/>
            </a:endParaRPr>
          </a:p>
        </p:txBody>
      </p:sp>
      <p:sp>
        <p:nvSpPr>
          <p:cNvPr id="88075" name="Rectangle 11"/>
          <p:cNvSpPr>
            <a:spLocks noChangeArrowheads="1"/>
          </p:cNvSpPr>
          <p:nvPr/>
        </p:nvSpPr>
        <p:spPr bwMode="auto">
          <a:xfrm>
            <a:off x="6629400" y="152400"/>
            <a:ext cx="1143000" cy="1447800"/>
          </a:xfrm>
          <a:prstGeom prst="rect">
            <a:avLst/>
          </a:prstGeom>
          <a:noFill/>
          <a:ln w="12700">
            <a:noFill/>
            <a:miter lim="800000"/>
            <a:headEnd/>
            <a:tailEnd/>
          </a:ln>
          <a:effectLst/>
        </p:spPr>
        <p:txBody>
          <a:bodyPr wrap="none" anchor="ctr"/>
          <a:lstStyle/>
          <a:p>
            <a:pPr algn="ctr">
              <a:defRPr/>
            </a:pPr>
            <a:endParaRPr lang="en-US" sz="9600" b="1">
              <a:solidFill>
                <a:schemeClr val="accent1"/>
              </a:solidFill>
              <a:effectLst>
                <a:outerShdw blurRad="38100" dist="38100" dir="2700000" algn="tl">
                  <a:srgbClr val="C0C0C0"/>
                </a:outerShdw>
              </a:effectLst>
              <a:latin typeface="Arial" charset="0"/>
            </a:endParaRPr>
          </a:p>
        </p:txBody>
      </p:sp>
      <p:sp>
        <p:nvSpPr>
          <p:cNvPr id="88079" name="Rectangle 15"/>
          <p:cNvSpPr>
            <a:spLocks noChangeArrowheads="1"/>
          </p:cNvSpPr>
          <p:nvPr/>
        </p:nvSpPr>
        <p:spPr bwMode="auto">
          <a:xfrm>
            <a:off x="7162800" y="381000"/>
            <a:ext cx="1143000" cy="609600"/>
          </a:xfrm>
          <a:prstGeom prst="rect">
            <a:avLst/>
          </a:prstGeom>
          <a:noFill/>
          <a:ln w="12700">
            <a:noFill/>
            <a:miter lim="800000"/>
            <a:headEnd/>
            <a:tailEnd/>
          </a:ln>
          <a:effectLst/>
        </p:spPr>
        <p:txBody>
          <a:bodyPr wrap="none" anchor="ctr"/>
          <a:lstStyle/>
          <a:p>
            <a:pPr algn="ctr">
              <a:defRPr/>
            </a:pPr>
            <a:endParaRPr lang="en-US" sz="9600" b="1">
              <a:solidFill>
                <a:schemeClr val="accent1"/>
              </a:solidFill>
              <a:effectLst>
                <a:outerShdw blurRad="38100" dist="38100" dir="2700000" algn="tl">
                  <a:srgbClr val="C0C0C0"/>
                </a:outerShdw>
              </a:effectLst>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5B87-CDCA-038F-D7F5-DCD035A214E0}"/>
              </a:ext>
            </a:extLst>
          </p:cNvPr>
          <p:cNvSpPr>
            <a:spLocks noGrp="1"/>
          </p:cNvSpPr>
          <p:nvPr>
            <p:ph type="title"/>
          </p:nvPr>
        </p:nvSpPr>
        <p:spPr/>
        <p:txBody>
          <a:bodyPr/>
          <a:lstStyle/>
          <a:p>
            <a:pPr algn="ctr"/>
            <a:r>
              <a:rPr lang="en-US" altLang="en-US" sz="3200" b="1" kern="0">
                <a:solidFill>
                  <a:schemeClr val="tx1"/>
                </a:solidFill>
              </a:rPr>
              <a:t>SBP Positives (continued)</a:t>
            </a:r>
            <a:endParaRPr lang="en-US"/>
          </a:p>
        </p:txBody>
      </p:sp>
      <p:sp>
        <p:nvSpPr>
          <p:cNvPr id="35842" name="Rectangle 3"/>
          <p:cNvSpPr>
            <a:spLocks noGrp="1" noChangeArrowheads="1"/>
          </p:cNvSpPr>
          <p:nvPr>
            <p:ph idx="1"/>
          </p:nvPr>
        </p:nvSpPr>
        <p:spPr bwMode="auto">
          <a:xfrm>
            <a:off x="441647" y="1547837"/>
            <a:ext cx="8260707" cy="492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eaLnBrk="1" hangingPunct="1">
              <a:lnSpc>
                <a:spcPct val="120000"/>
              </a:lnSpc>
            </a:pPr>
            <a:r>
              <a:rPr lang="en-US" altLang="en-US" sz="2400">
                <a:latin typeface="Arial" panose="020B0604020202020204" pitchFamily="34" charset="0"/>
              </a:rPr>
              <a:t>“Paid-up” after 30 years paying premiums and age 70</a:t>
            </a:r>
          </a:p>
          <a:p>
            <a:pPr eaLnBrk="1" hangingPunct="1">
              <a:lnSpc>
                <a:spcPct val="120000"/>
              </a:lnSpc>
            </a:pPr>
            <a:r>
              <a:rPr lang="en-US" altLang="en-US" sz="2400">
                <a:latin typeface="Arial" panose="020B0604020202020204" pitchFamily="34" charset="0"/>
              </a:rPr>
              <a:t>Survivors cannot outlive annuity</a:t>
            </a:r>
          </a:p>
          <a:p>
            <a:pPr eaLnBrk="1" hangingPunct="1">
              <a:lnSpc>
                <a:spcPct val="120000"/>
              </a:lnSpc>
            </a:pPr>
            <a:r>
              <a:rPr lang="en-US" altLang="en-US" sz="2400">
                <a:latin typeface="Arial" panose="020B0604020202020204" pitchFamily="34" charset="0"/>
              </a:rPr>
              <a:t>Age, </a:t>
            </a:r>
            <a:r>
              <a:rPr lang="en-US" altLang="en-US" sz="2400">
                <a:solidFill>
                  <a:srgbClr val="FF0000"/>
                </a:solidFill>
                <a:latin typeface="Arial" panose="020B0604020202020204" pitchFamily="34" charset="0"/>
              </a:rPr>
              <a:t>health</a:t>
            </a:r>
            <a:r>
              <a:rPr lang="en-US" altLang="en-US" sz="2400">
                <a:latin typeface="Arial" panose="020B0604020202020204" pitchFamily="34" charset="0"/>
              </a:rPr>
              <a:t>, smoking, sex, lifestyle -- not considered</a:t>
            </a:r>
          </a:p>
          <a:p>
            <a:pPr eaLnBrk="1" hangingPunct="1">
              <a:lnSpc>
                <a:spcPct val="120000"/>
              </a:lnSpc>
            </a:pPr>
            <a:r>
              <a:rPr lang="en-US" altLang="en-US" sz="2400">
                <a:latin typeface="Arial" panose="020B0604020202020204" pitchFamily="34" charset="0"/>
              </a:rPr>
              <a:t>Cost in today’s dollars; benefit in tomorrow’s dollars</a:t>
            </a:r>
          </a:p>
          <a:p>
            <a:pPr eaLnBrk="1" hangingPunct="1">
              <a:lnSpc>
                <a:spcPct val="120000"/>
              </a:lnSpc>
            </a:pPr>
            <a:r>
              <a:rPr lang="en-US" altLang="en-US" sz="2400">
                <a:latin typeface="Arial" panose="020B0604020202020204" pitchFamily="34" charset="0"/>
              </a:rPr>
              <a:t>Can only be changed by Congress</a:t>
            </a:r>
          </a:p>
          <a:p>
            <a:pPr eaLnBrk="1" hangingPunct="1">
              <a:lnSpc>
                <a:spcPct val="120000"/>
              </a:lnSpc>
            </a:pPr>
            <a:r>
              <a:rPr lang="en-US" altLang="en-US" sz="2400">
                <a:latin typeface="Arial" panose="020B0604020202020204" pitchFamily="34" charset="0"/>
              </a:rPr>
              <a:t>Income safety net; peace of mind</a:t>
            </a:r>
          </a:p>
          <a:p>
            <a:pPr eaLnBrk="1" hangingPunct="1">
              <a:lnSpc>
                <a:spcPct val="120000"/>
              </a:lnSpc>
            </a:pPr>
            <a:r>
              <a:rPr lang="en-US" altLang="en-US" sz="2400">
                <a:latin typeface="Arial" panose="020B0604020202020204" pitchFamily="34" charset="0"/>
              </a:rPr>
              <a:t>Every active-duty Soldier enrolled at no cost from day one</a:t>
            </a:r>
          </a:p>
          <a:p>
            <a:pPr eaLnBrk="1" hangingPunct="1">
              <a:lnSpc>
                <a:spcPct val="120000"/>
              </a:lnSpc>
            </a:pPr>
            <a:r>
              <a:rPr lang="en-US" altLang="en-US" sz="2400">
                <a:latin typeface="Arial" panose="020B0604020202020204" pitchFamily="34" charset="0"/>
              </a:rPr>
              <a:t>Subsidized by the government</a:t>
            </a:r>
          </a:p>
        </p:txBody>
      </p:sp>
      <p:sp>
        <p:nvSpPr>
          <p:cNvPr id="88075" name="Rectangle 11"/>
          <p:cNvSpPr>
            <a:spLocks noChangeArrowheads="1"/>
          </p:cNvSpPr>
          <p:nvPr/>
        </p:nvSpPr>
        <p:spPr bwMode="auto">
          <a:xfrm>
            <a:off x="6629400" y="152400"/>
            <a:ext cx="1143000" cy="1447800"/>
          </a:xfrm>
          <a:prstGeom prst="rect">
            <a:avLst/>
          </a:prstGeom>
          <a:noFill/>
          <a:ln w="12700">
            <a:noFill/>
            <a:miter lim="800000"/>
            <a:headEnd/>
            <a:tailEnd/>
          </a:ln>
          <a:effectLst/>
        </p:spPr>
        <p:txBody>
          <a:bodyPr wrap="none" anchor="ctr"/>
          <a:lstStyle/>
          <a:p>
            <a:pPr algn="ctr">
              <a:defRPr/>
            </a:pPr>
            <a:endParaRPr lang="en-US" sz="9600" b="1">
              <a:solidFill>
                <a:schemeClr val="accent1"/>
              </a:solidFill>
              <a:effectLst>
                <a:outerShdw blurRad="38100" dist="38100" dir="2700000" algn="tl">
                  <a:srgbClr val="C0C0C0"/>
                </a:outerShdw>
              </a:effectLst>
              <a:latin typeface="Arial" charset="0"/>
            </a:endParaRPr>
          </a:p>
        </p:txBody>
      </p:sp>
      <p:sp>
        <p:nvSpPr>
          <p:cNvPr id="88079" name="Rectangle 15"/>
          <p:cNvSpPr>
            <a:spLocks noChangeArrowheads="1"/>
          </p:cNvSpPr>
          <p:nvPr/>
        </p:nvSpPr>
        <p:spPr bwMode="auto">
          <a:xfrm>
            <a:off x="7162800" y="381000"/>
            <a:ext cx="1143000" cy="609600"/>
          </a:xfrm>
          <a:prstGeom prst="rect">
            <a:avLst/>
          </a:prstGeom>
          <a:noFill/>
          <a:ln w="12700">
            <a:noFill/>
            <a:miter lim="800000"/>
            <a:headEnd/>
            <a:tailEnd/>
          </a:ln>
          <a:effectLst/>
        </p:spPr>
        <p:txBody>
          <a:bodyPr wrap="none" anchor="ctr"/>
          <a:lstStyle/>
          <a:p>
            <a:pPr algn="ctr">
              <a:defRPr/>
            </a:pPr>
            <a:endParaRPr lang="en-US" sz="9600" b="1">
              <a:solidFill>
                <a:schemeClr val="accent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987118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F3B7-B249-FBC8-98AB-3019C9C4A543}"/>
              </a:ext>
            </a:extLst>
          </p:cNvPr>
          <p:cNvSpPr>
            <a:spLocks noGrp="1"/>
          </p:cNvSpPr>
          <p:nvPr>
            <p:ph type="title"/>
          </p:nvPr>
        </p:nvSpPr>
        <p:spPr/>
        <p:txBody>
          <a:bodyPr>
            <a:normAutofit/>
          </a:bodyPr>
          <a:lstStyle/>
          <a:p>
            <a:pPr algn="ctr"/>
            <a:r>
              <a:rPr lang="en-US" altLang="en-US" sz="3200" b="1"/>
              <a:t>Medical Retirement SBP Considerations</a:t>
            </a:r>
            <a:endParaRPr lang="en-US"/>
          </a:p>
        </p:txBody>
      </p:sp>
      <p:sp>
        <p:nvSpPr>
          <p:cNvPr id="34818" name="Rectangle 3">
            <a:extLst>
              <a:ext uri="{FF2B5EF4-FFF2-40B4-BE49-F238E27FC236}">
                <a16:creationId xmlns:a16="http://schemas.microsoft.com/office/drawing/2014/main" id="{62848135-A94F-2C69-710D-06615951BB81}"/>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110000"/>
              </a:lnSpc>
            </a:pPr>
            <a:r>
              <a:rPr lang="en-US" altLang="en-US" sz="2400">
                <a:latin typeface="Arial" panose="020B0604020202020204" pitchFamily="34" charset="0"/>
              </a:rPr>
              <a:t>Soldiers being retired with a service-connected VA disability need to consider the following in their SBP decision</a:t>
            </a:r>
          </a:p>
          <a:p>
            <a:pPr lvl="1" eaLnBrk="1" hangingPunct="1">
              <a:lnSpc>
                <a:spcPct val="110000"/>
              </a:lnSpc>
              <a:buFont typeface="Arial" panose="020B0604020202020204" pitchFamily="34" charset="0"/>
              <a:buChar char="‒"/>
            </a:pPr>
            <a:r>
              <a:rPr lang="en-US" altLang="en-US" sz="2400">
                <a:latin typeface="Arial" panose="020B0604020202020204" pitchFamily="34" charset="0"/>
              </a:rPr>
              <a:t>SBP and DIC</a:t>
            </a:r>
          </a:p>
          <a:p>
            <a:pPr lvl="1" eaLnBrk="1" hangingPunct="1">
              <a:lnSpc>
                <a:spcPct val="110000"/>
              </a:lnSpc>
              <a:buFont typeface="Arial" panose="020B0604020202020204" pitchFamily="34" charset="0"/>
              <a:buChar char="‒"/>
            </a:pPr>
            <a:r>
              <a:rPr lang="en-US" altLang="en-US" sz="2400">
                <a:latin typeface="Arial" panose="020B0604020202020204" pitchFamily="34" charset="0"/>
              </a:rPr>
              <a:t>SBP coverage for survivors, if VA determines death is not service-connected and DIC is not payable </a:t>
            </a:r>
          </a:p>
          <a:p>
            <a:pPr lvl="1" eaLnBrk="1" hangingPunct="1">
              <a:lnSpc>
                <a:spcPct val="110000"/>
              </a:lnSpc>
              <a:buFont typeface="Arial" panose="020B0604020202020204" pitchFamily="34" charset="0"/>
              <a:buChar char="‒"/>
            </a:pPr>
            <a:r>
              <a:rPr lang="en-US" altLang="en-US" sz="2400">
                <a:latin typeface="Arial" panose="020B0604020202020204" pitchFamily="34" charset="0"/>
              </a:rPr>
              <a:t>Withdrawal from SBP based on a VA Total Disability Rating</a:t>
            </a:r>
          </a:p>
          <a:p>
            <a:pPr lvl="1" eaLnBrk="1" hangingPunct="1">
              <a:lnSpc>
                <a:spcPct val="110000"/>
              </a:lnSpc>
              <a:buFont typeface="Arial" panose="020B0604020202020204" pitchFamily="34" charset="0"/>
              <a:buChar char="‒"/>
            </a:pPr>
            <a:r>
              <a:rPr lang="en-US" altLang="en-US" sz="2400">
                <a:latin typeface="Arial" panose="020B0604020202020204" pitchFamily="34" charset="0"/>
              </a:rPr>
              <a:t>SBP premiums start from effective date of the retirement, even if retroactive retirement date</a:t>
            </a:r>
          </a:p>
          <a:p>
            <a:pPr lvl="1" eaLnBrk="1" hangingPunct="1">
              <a:lnSpc>
                <a:spcPct val="110000"/>
              </a:lnSpc>
              <a:buFont typeface="Arial" panose="020B0604020202020204" pitchFamily="34" charset="0"/>
              <a:buChar char="‒"/>
            </a:pPr>
            <a:r>
              <a:rPr lang="en-US" altLang="en-US" sz="2400">
                <a:latin typeface="Arial" panose="020B0604020202020204" pitchFamily="34" charset="0"/>
              </a:rPr>
              <a:t>What happens to family if SBP is not elected and the VA does not consider the death to be service-connected  </a:t>
            </a:r>
          </a:p>
          <a:p>
            <a:pPr lvl="1" eaLnBrk="1" hangingPunct="1">
              <a:lnSpc>
                <a:spcPct val="110000"/>
              </a:lnSpc>
            </a:pPr>
            <a:endParaRPr lang="en-US" altLang="en-US" sz="2400">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858DE800-376A-3167-68E4-407C6EBAA77E}"/>
              </a:ext>
            </a:extLst>
          </p:cNvPr>
          <p:cNvSpPr>
            <a:spLocks noChangeArrowheads="1"/>
          </p:cNvSpPr>
          <p:nvPr/>
        </p:nvSpPr>
        <p:spPr bwMode="auto">
          <a:xfrm>
            <a:off x="6858000" y="9144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6867" name="Rectangle 5">
            <a:extLst>
              <a:ext uri="{FF2B5EF4-FFF2-40B4-BE49-F238E27FC236}">
                <a16:creationId xmlns:a16="http://schemas.microsoft.com/office/drawing/2014/main" id="{0673872A-6C64-0A3B-1446-E1964F4EC061}"/>
              </a:ext>
            </a:extLst>
          </p:cNvPr>
          <p:cNvSpPr>
            <a:spLocks noChangeArrowheads="1"/>
          </p:cNvSpPr>
          <p:nvPr/>
        </p:nvSpPr>
        <p:spPr bwMode="auto">
          <a:xfrm>
            <a:off x="6934200" y="609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9600" b="1">
              <a:solidFill>
                <a:schemeClr val="accent2"/>
              </a:solidFill>
            </a:endParaRPr>
          </a:p>
        </p:txBody>
      </p:sp>
      <p:graphicFrame>
        <p:nvGraphicFramePr>
          <p:cNvPr id="3" name="Table 2">
            <a:extLst>
              <a:ext uri="{FF2B5EF4-FFF2-40B4-BE49-F238E27FC236}">
                <a16:creationId xmlns:a16="http://schemas.microsoft.com/office/drawing/2014/main" id="{B820372E-3F3E-0E00-A608-DC46AF242F60}"/>
              </a:ext>
            </a:extLst>
          </p:cNvPr>
          <p:cNvGraphicFramePr>
            <a:graphicFrameLocks noGrp="1"/>
          </p:cNvGraphicFramePr>
          <p:nvPr/>
        </p:nvGraphicFramePr>
        <p:xfrm>
          <a:off x="762000" y="2029813"/>
          <a:ext cx="7620000" cy="2501968"/>
        </p:xfrm>
        <a:graphic>
          <a:graphicData uri="http://schemas.openxmlformats.org/drawingml/2006/table">
            <a:tbl>
              <a:tblPr firstRow="1" bandRow="1">
                <a:tableStyleId>{073A0DAA-6AF3-43AB-8588-CEC1D06C72B9}</a:tableStyleId>
              </a:tblPr>
              <a:tblGrid>
                <a:gridCol w="3846285">
                  <a:extLst>
                    <a:ext uri="{9D8B030D-6E8A-4147-A177-3AD203B41FA5}">
                      <a16:colId xmlns:a16="http://schemas.microsoft.com/office/drawing/2014/main" val="4064883182"/>
                    </a:ext>
                  </a:extLst>
                </a:gridCol>
                <a:gridCol w="3773715">
                  <a:extLst>
                    <a:ext uri="{9D8B030D-6E8A-4147-A177-3AD203B41FA5}">
                      <a16:colId xmlns:a16="http://schemas.microsoft.com/office/drawing/2014/main" val="116950010"/>
                    </a:ext>
                  </a:extLst>
                </a:gridCol>
              </a:tblGrid>
              <a:tr h="264487">
                <a:tc>
                  <a:txBody>
                    <a:bodyPr/>
                    <a:lstStyle/>
                    <a:p>
                      <a:r>
                        <a:rPr lang="en-US" sz="1800">
                          <a:solidFill>
                            <a:schemeClr val="tx1"/>
                          </a:solidFill>
                          <a:latin typeface=" Arial"/>
                        </a:rPr>
                        <a:t>SBP</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800">
                          <a:solidFill>
                            <a:schemeClr val="tx1"/>
                          </a:solidFill>
                          <a:latin typeface=" Arial"/>
                        </a:rPr>
                        <a:t>DIC</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0602232"/>
                  </a:ext>
                </a:extLst>
              </a:tr>
              <a:tr h="661222">
                <a:tc>
                  <a:txBody>
                    <a:bodyPr/>
                    <a:lstStyle/>
                    <a:p>
                      <a:r>
                        <a:rPr lang="en-US" sz="1800">
                          <a:latin typeface=" Arial"/>
                        </a:rPr>
                        <a:t>Annuity</a:t>
                      </a:r>
                      <a:r>
                        <a:rPr lang="en-US" sz="1800" baseline="0">
                          <a:latin typeface=" Arial"/>
                        </a:rPr>
                        <a:t> for survivors if Retired Soldier dies</a:t>
                      </a:r>
                      <a:endParaRPr lang="en-US" sz="1800">
                        <a:latin typeface=" Aria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latin typeface=" Arial"/>
                        </a:rPr>
                        <a:t>Annuity for survivors</a:t>
                      </a:r>
                      <a:r>
                        <a:rPr lang="en-US" sz="1800" baseline="0">
                          <a:latin typeface=" Arial"/>
                        </a:rPr>
                        <a:t> if Retired Soldier’s death is determined service connected by VA</a:t>
                      </a:r>
                      <a:endParaRPr lang="en-US" sz="1800">
                        <a:latin typeface=" Aria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258386"/>
                  </a:ext>
                </a:extLst>
              </a:tr>
              <a:tr h="300997">
                <a:tc>
                  <a:txBody>
                    <a:bodyPr/>
                    <a:lstStyle/>
                    <a:p>
                      <a:r>
                        <a:rPr lang="en-US" sz="1800">
                          <a:latin typeface=" Arial"/>
                        </a:rPr>
                        <a:t>Taxed as unearned income</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a:latin typeface=" Arial"/>
                        </a:rPr>
                        <a:t>Tax Free</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88705699"/>
                  </a:ext>
                </a:extLst>
              </a:tr>
              <a:tr h="425317">
                <a:tc>
                  <a:txBody>
                    <a:bodyPr/>
                    <a:lstStyle/>
                    <a:p>
                      <a:r>
                        <a:rPr lang="en-US" sz="1800">
                          <a:latin typeface=" Arial"/>
                        </a:rPr>
                        <a:t>Retired Soldier pays premiums</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latin typeface=" Arial"/>
                        </a:rPr>
                        <a:t>No premiums</a:t>
                      </a: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944662"/>
                  </a:ext>
                </a:extLst>
              </a:tr>
              <a:tr h="430743">
                <a:tc>
                  <a:txBody>
                    <a:bodyPr/>
                    <a:lstStyle/>
                    <a:p>
                      <a:r>
                        <a:rPr lang="en-US" sz="1800">
                          <a:latin typeface=" Arial"/>
                        </a:rPr>
                        <a:t>Survivor receives full SBP </a:t>
                      </a:r>
                      <a:endParaRPr lang="en-US" sz="1800" baseline="0">
                        <a:latin typeface=" Aria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a:latin typeface=" Arial"/>
                        </a:rPr>
                        <a:t>Survivor</a:t>
                      </a:r>
                      <a:r>
                        <a:rPr lang="en-US" sz="1800" baseline="0">
                          <a:latin typeface=" Arial"/>
                        </a:rPr>
                        <a:t> will receive full DIC</a:t>
                      </a:r>
                      <a:endParaRPr lang="en-US" sz="1800">
                        <a:latin typeface=" Arial"/>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15163613"/>
                  </a:ext>
                </a:extLst>
              </a:tr>
            </a:tbl>
          </a:graphicData>
        </a:graphic>
      </p:graphicFrame>
      <p:sp>
        <p:nvSpPr>
          <p:cNvPr id="36895" name="TextBox 5">
            <a:extLst>
              <a:ext uri="{FF2B5EF4-FFF2-40B4-BE49-F238E27FC236}">
                <a16:creationId xmlns:a16="http://schemas.microsoft.com/office/drawing/2014/main" id="{16EA298C-CE44-D162-0FBD-8FAB58834A58}"/>
              </a:ext>
            </a:extLst>
          </p:cNvPr>
          <p:cNvSpPr txBox="1">
            <a:spLocks noChangeArrowheads="1"/>
          </p:cNvSpPr>
          <p:nvPr/>
        </p:nvSpPr>
        <p:spPr bwMode="auto">
          <a:xfrm>
            <a:off x="609600" y="5854700"/>
            <a:ext cx="8001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0000"/>
                </a:solidFill>
              </a:rPr>
              <a:t>Note: Public Law 116-92 phased out the spouse RCSBP/SBP offset by spouse DIC. Offset eliminated effective 1 January 2023.</a:t>
            </a:r>
          </a:p>
        </p:txBody>
      </p:sp>
      <p:sp>
        <p:nvSpPr>
          <p:cNvPr id="2" name="Title 1">
            <a:extLst>
              <a:ext uri="{FF2B5EF4-FFF2-40B4-BE49-F238E27FC236}">
                <a16:creationId xmlns:a16="http://schemas.microsoft.com/office/drawing/2014/main" id="{CE031112-A658-025C-A915-F51A4A8413E7}"/>
              </a:ext>
            </a:extLst>
          </p:cNvPr>
          <p:cNvSpPr>
            <a:spLocks noGrp="1"/>
          </p:cNvSpPr>
          <p:nvPr>
            <p:ph type="title"/>
          </p:nvPr>
        </p:nvSpPr>
        <p:spPr/>
        <p:txBody>
          <a:bodyPr>
            <a:normAutofit/>
          </a:bodyPr>
          <a:lstStyle/>
          <a:p>
            <a:pPr algn="ctr"/>
            <a:r>
              <a:rPr lang="en-US" altLang="en-US" sz="3200" b="1"/>
              <a:t>SBP and Dependency and Indemnity Compensation (DIC)</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Which risk are you willing to take?</a:t>
            </a:r>
          </a:p>
        </p:txBody>
      </p:sp>
      <p:graphicFrame>
        <p:nvGraphicFramePr>
          <p:cNvPr id="7" name="Diagram 6"/>
          <p:cNvGraphicFramePr/>
          <p:nvPr>
            <p:extLst>
              <p:ext uri="{D42A27DB-BD31-4B8C-83A1-F6EECF244321}">
                <p14:modId xmlns:p14="http://schemas.microsoft.com/office/powerpoint/2010/main" val="1280396454"/>
              </p:ext>
            </p:extLst>
          </p:nvPr>
        </p:nvGraphicFramePr>
        <p:xfrm>
          <a:off x="762000" y="1752600"/>
          <a:ext cx="762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99703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93D3-76A9-6088-34CB-410CD8E6614C}"/>
              </a:ext>
            </a:extLst>
          </p:cNvPr>
          <p:cNvSpPr>
            <a:spLocks noGrp="1"/>
          </p:cNvSpPr>
          <p:nvPr>
            <p:ph type="title"/>
          </p:nvPr>
        </p:nvSpPr>
        <p:spPr/>
        <p:txBody>
          <a:bodyPr>
            <a:normAutofit/>
          </a:bodyPr>
          <a:lstStyle/>
          <a:p>
            <a:pPr algn="ctr"/>
            <a:r>
              <a:rPr lang="en-US" altLang="en-US" sz="3200" b="1"/>
              <a:t>Withdrawal from SBP Based on </a:t>
            </a:r>
            <a:br>
              <a:rPr lang="en-US" altLang="en-US" sz="3200" b="1"/>
            </a:br>
            <a:r>
              <a:rPr lang="en-US" altLang="en-US" sz="3200" b="1"/>
              <a:t>VA Total Disability Rating</a:t>
            </a:r>
            <a:endParaRPr lang="en-US"/>
          </a:p>
        </p:txBody>
      </p:sp>
      <p:sp>
        <p:nvSpPr>
          <p:cNvPr id="93186"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en-US" altLang="en-US" sz="2000">
                <a:latin typeface="Arial" panose="020B0604020202020204" pitchFamily="34" charset="0"/>
              </a:rPr>
              <a:t>Withdrawal is allowed because surviving spouse will qualify for DIC benefits and prior to 1 January 2023 there was an offset of the SBP by DIC</a:t>
            </a:r>
          </a:p>
          <a:p>
            <a:pPr eaLnBrk="1" hangingPunct="1">
              <a:lnSpc>
                <a:spcPct val="100000"/>
              </a:lnSpc>
            </a:pPr>
            <a:r>
              <a:rPr lang="en-US" altLang="en-US" sz="2000" b="1">
                <a:latin typeface="Arial" panose="020B0604020202020204" pitchFamily="34" charset="0"/>
              </a:rPr>
              <a:t>Consider carefully before withdrawing since your spouse would be eligible to receive both the SBP and DIC in full</a:t>
            </a:r>
          </a:p>
          <a:p>
            <a:pPr eaLnBrk="1" hangingPunct="1">
              <a:lnSpc>
                <a:spcPct val="100000"/>
              </a:lnSpc>
            </a:pPr>
            <a:r>
              <a:rPr lang="en-US" altLang="en-US" sz="2000">
                <a:latin typeface="Arial" panose="020B0604020202020204" pitchFamily="34" charset="0"/>
              </a:rPr>
              <a:t>Withdrawal requires written consent of beneficiary</a:t>
            </a:r>
          </a:p>
          <a:p>
            <a:pPr eaLnBrk="1" hangingPunct="1">
              <a:lnSpc>
                <a:spcPct val="100000"/>
              </a:lnSpc>
            </a:pPr>
            <a:r>
              <a:rPr lang="en-US" altLang="en-US" sz="2000">
                <a:latin typeface="Arial" panose="020B0604020202020204" pitchFamily="34" charset="0"/>
              </a:rPr>
              <a:t>If Retired Soldier withdraws from SBP, the surviving spouse will receive a refund of all SBP costs paid (after the VA verifies DIC will be paid)</a:t>
            </a:r>
          </a:p>
          <a:p>
            <a:pPr eaLnBrk="1" hangingPunct="1">
              <a:lnSpc>
                <a:spcPct val="100000"/>
              </a:lnSpc>
            </a:pPr>
            <a:r>
              <a:rPr lang="en-US" altLang="en-US" sz="2000" b="1">
                <a:latin typeface="Arial" panose="020B0604020202020204" pitchFamily="34" charset="0"/>
              </a:rPr>
              <a:t>SBP provides coverage for survivors when death is                    not service connected</a:t>
            </a:r>
          </a:p>
          <a:p>
            <a:pPr eaLnBrk="1" hangingPunct="1">
              <a:lnSpc>
                <a:spcPct val="100000"/>
              </a:lnSpc>
            </a:pPr>
            <a:endParaRPr lang="en-US" altLang="en-US" sz="2000" b="1">
              <a:latin typeface="Arial" panose="020B0604020202020204" pitchFamily="34" charset="0"/>
            </a:endParaRPr>
          </a:p>
          <a:p>
            <a:pPr marL="0" indent="0" eaLnBrk="1" hangingPunct="1">
              <a:lnSpc>
                <a:spcPct val="100000"/>
              </a:lnSpc>
              <a:buNone/>
            </a:pPr>
            <a:endParaRPr lang="en-US" altLang="en-US" sz="2000"/>
          </a:p>
        </p:txBody>
      </p:sp>
    </p:spTree>
    <p:extLst>
      <p:ext uri="{BB962C8B-B14F-4D97-AF65-F5344CB8AC3E}">
        <p14:creationId xmlns:p14="http://schemas.microsoft.com/office/powerpoint/2010/main" val="4051413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D67E-A01F-67E9-3E7C-11005E3018FF}"/>
              </a:ext>
            </a:extLst>
          </p:cNvPr>
          <p:cNvSpPr>
            <a:spLocks noGrp="1"/>
          </p:cNvSpPr>
          <p:nvPr>
            <p:ph type="title"/>
          </p:nvPr>
        </p:nvSpPr>
        <p:spPr/>
        <p:txBody>
          <a:bodyPr>
            <a:normAutofit/>
          </a:bodyPr>
          <a:lstStyle/>
          <a:p>
            <a:pPr algn="ctr"/>
            <a:r>
              <a:rPr lang="en-US" altLang="en-US" sz="3200" b="1"/>
              <a:t>Withdrawal from SBP Based on </a:t>
            </a:r>
            <a:br>
              <a:rPr lang="en-US" altLang="en-US" sz="3200" b="1"/>
            </a:br>
            <a:r>
              <a:rPr lang="en-US" altLang="en-US" sz="3200" b="1"/>
              <a:t>VA Total Disability Rating</a:t>
            </a:r>
            <a:endParaRPr lang="en-US"/>
          </a:p>
        </p:txBody>
      </p:sp>
      <p:sp>
        <p:nvSpPr>
          <p:cNvPr id="93186" name="Rectangle 3"/>
          <p:cNvSpPr>
            <a:spLocks noGrp="1" noChangeArrowheads="1"/>
          </p:cNvSpPr>
          <p:nvPr>
            <p:ph idx="1"/>
          </p:nvPr>
        </p:nvSpPr>
        <p:spPr bwMode="auto">
          <a:xfrm>
            <a:off x="418499" y="1825625"/>
            <a:ext cx="8307003" cy="2183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eaLnBrk="1" hangingPunct="1">
              <a:lnSpc>
                <a:spcPct val="100000"/>
              </a:lnSpc>
              <a:buNone/>
            </a:pPr>
            <a:r>
              <a:rPr lang="en-US" altLang="en-US" sz="1800">
                <a:latin typeface="Arial" panose="020B0604020202020204" pitchFamily="34" charset="0"/>
              </a:rPr>
              <a:t>VA Total Disability Rating Withdrawal Timeframes:</a:t>
            </a:r>
          </a:p>
          <a:p>
            <a:pPr eaLnBrk="1" hangingPunct="1">
              <a:lnSpc>
                <a:spcPct val="100000"/>
              </a:lnSpc>
            </a:pPr>
            <a:r>
              <a:rPr lang="en-US" altLang="en-US" sz="1800">
                <a:latin typeface="Arial" panose="020B0604020202020204" pitchFamily="34" charset="0"/>
              </a:rPr>
              <a:t>May withdraw from SBP, if rated by the VA as totally disabled, if rating has been held not less than </a:t>
            </a:r>
            <a:r>
              <a:rPr lang="en-US" altLang="en-US" sz="1800" b="1">
                <a:solidFill>
                  <a:srgbClr val="FF0000"/>
                </a:solidFill>
                <a:latin typeface="Arial" panose="020B0604020202020204" pitchFamily="34" charset="0"/>
              </a:rPr>
              <a:t>5 </a:t>
            </a:r>
            <a:r>
              <a:rPr lang="en-US" altLang="en-US" sz="1800">
                <a:latin typeface="Arial" panose="020B0604020202020204" pitchFamily="34" charset="0"/>
              </a:rPr>
              <a:t>continuous years from last date of active duty</a:t>
            </a:r>
          </a:p>
          <a:p>
            <a:pPr eaLnBrk="1" hangingPunct="1">
              <a:lnSpc>
                <a:spcPct val="100000"/>
              </a:lnSpc>
            </a:pPr>
            <a:r>
              <a:rPr lang="en-US" altLang="en-US" sz="1800" kern="0">
                <a:latin typeface="Arial" panose="020B0604020202020204" pitchFamily="34" charset="0"/>
              </a:rPr>
              <a:t>May withdraw from SBP, if rated by VA as totally disabled for </a:t>
            </a:r>
            <a:r>
              <a:rPr lang="en-US" altLang="en-US" sz="1800" b="1" kern="0">
                <a:solidFill>
                  <a:srgbClr val="FF0000"/>
                </a:solidFill>
                <a:latin typeface="Arial" panose="020B0604020202020204" pitchFamily="34" charset="0"/>
              </a:rPr>
              <a:t>10</a:t>
            </a:r>
            <a:r>
              <a:rPr lang="en-US" altLang="en-US" sz="1800" b="1" kern="0">
                <a:latin typeface="Arial" panose="020B0604020202020204" pitchFamily="34" charset="0"/>
              </a:rPr>
              <a:t> </a:t>
            </a:r>
            <a:r>
              <a:rPr lang="en-US" altLang="en-US" sz="1800" kern="0">
                <a:latin typeface="Arial" panose="020B0604020202020204" pitchFamily="34" charset="0"/>
              </a:rPr>
              <a:t>or more continuous years effective at a date after last time on active duty</a:t>
            </a:r>
            <a:endParaRPr lang="en-US" altLang="en-US" sz="1800">
              <a:latin typeface="Arial" panose="020B0604020202020204" pitchFamily="34" charset="0"/>
            </a:endParaRPr>
          </a:p>
          <a:p>
            <a:pPr lvl="1" eaLnBrk="1" hangingPunct="1">
              <a:lnSpc>
                <a:spcPct val="100000"/>
              </a:lnSpc>
            </a:pPr>
            <a:endParaRPr lang="en-US" altLang="en-US" sz="1800">
              <a:latin typeface="Arial" panose="020B0604020202020204" pitchFamily="34" charset="0"/>
            </a:endParaRPr>
          </a:p>
          <a:p>
            <a:pPr lvl="1" eaLnBrk="1" hangingPunct="1">
              <a:lnSpc>
                <a:spcPct val="100000"/>
              </a:lnSpc>
            </a:pPr>
            <a:endParaRPr lang="en-US" altLang="en-US" sz="1800">
              <a:latin typeface="Arial" panose="020B0604020202020204" pitchFamily="34" charset="0"/>
            </a:endParaRPr>
          </a:p>
          <a:p>
            <a:pPr lvl="1" eaLnBrk="1" hangingPunct="1">
              <a:lnSpc>
                <a:spcPct val="100000"/>
              </a:lnSpc>
            </a:pPr>
            <a:endParaRPr lang="en-US" altLang="en-US" sz="1800">
              <a:latin typeface="Arial" panose="020B0604020202020204" pitchFamily="34" charset="0"/>
            </a:endParaRPr>
          </a:p>
          <a:p>
            <a:pPr marL="457200" lvl="1" indent="0" eaLnBrk="1" hangingPunct="1">
              <a:lnSpc>
                <a:spcPct val="100000"/>
              </a:lnSpc>
              <a:buNone/>
            </a:pPr>
            <a:r>
              <a:rPr lang="en-US" altLang="en-US" sz="1800">
                <a:solidFill>
                  <a:srgbClr val="FF0000"/>
                </a:solidFill>
                <a:latin typeface="Arial" panose="020B0604020202020204" pitchFamily="34" charset="0"/>
              </a:rPr>
              <a:t>					</a:t>
            </a:r>
            <a:endParaRPr lang="en-US" altLang="en-US" sz="1800">
              <a:latin typeface="Arial" panose="020B0604020202020204" pitchFamily="34" charset="0"/>
            </a:endParaRPr>
          </a:p>
          <a:p>
            <a:pPr lvl="1" eaLnBrk="1" hangingPunct="1">
              <a:lnSpc>
                <a:spcPct val="100000"/>
              </a:lnSpc>
            </a:pPr>
            <a:endParaRPr lang="en-US" altLang="en-US" sz="1800">
              <a:latin typeface="Arial" panose="020B0604020202020204" pitchFamily="34" charset="0"/>
            </a:endParaRPr>
          </a:p>
          <a:p>
            <a:pPr lvl="1" eaLnBrk="1" hangingPunct="1">
              <a:lnSpc>
                <a:spcPct val="100000"/>
              </a:lnSpc>
            </a:pPr>
            <a:endParaRPr lang="en-US" altLang="en-US" sz="1800">
              <a:latin typeface="Arial" panose="020B0604020202020204" pitchFamily="34" charset="0"/>
            </a:endParaRPr>
          </a:p>
          <a:p>
            <a:pPr lvl="1" eaLnBrk="1" hangingPunct="1">
              <a:lnSpc>
                <a:spcPct val="100000"/>
              </a:lnSpc>
            </a:pPr>
            <a:endParaRPr lang="en-US" altLang="en-US" sz="1800">
              <a:latin typeface="Arial" panose="020B0604020202020204" pitchFamily="34" charset="0"/>
            </a:endParaRPr>
          </a:p>
        </p:txBody>
      </p:sp>
      <p:grpSp>
        <p:nvGrpSpPr>
          <p:cNvPr id="4" name="Group 3">
            <a:extLst>
              <a:ext uri="{FF2B5EF4-FFF2-40B4-BE49-F238E27FC236}">
                <a16:creationId xmlns:a16="http://schemas.microsoft.com/office/drawing/2014/main" id="{0119B966-8BC9-4052-BB14-5C4FBEDB5AEF}"/>
              </a:ext>
            </a:extLst>
          </p:cNvPr>
          <p:cNvGrpSpPr/>
          <p:nvPr/>
        </p:nvGrpSpPr>
        <p:grpSpPr>
          <a:xfrm>
            <a:off x="1066800" y="3991613"/>
            <a:ext cx="5867400" cy="2637787"/>
            <a:chOff x="990600" y="3834609"/>
            <a:chExt cx="5867400" cy="2637787"/>
          </a:xfrm>
        </p:grpSpPr>
        <p:sp>
          <p:nvSpPr>
            <p:cNvPr id="29" name="Left Brace 12">
              <a:extLst>
                <a:ext uri="{FF2B5EF4-FFF2-40B4-BE49-F238E27FC236}">
                  <a16:creationId xmlns:a16="http://schemas.microsoft.com/office/drawing/2014/main" id="{FEEB5A76-2012-4D36-9672-9FEF215D0AE9}"/>
                </a:ext>
              </a:extLst>
            </p:cNvPr>
            <p:cNvSpPr>
              <a:spLocks/>
            </p:cNvSpPr>
            <p:nvPr/>
          </p:nvSpPr>
          <p:spPr bwMode="auto">
            <a:xfrm rot="16200000" flipH="1">
              <a:off x="3028949" y="3993550"/>
              <a:ext cx="330200" cy="1943100"/>
            </a:xfrm>
            <a:prstGeom prst="leftBrace">
              <a:avLst>
                <a:gd name="adj1" fmla="val 8309"/>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0" name="TextBox 6">
              <a:extLst>
                <a:ext uri="{FF2B5EF4-FFF2-40B4-BE49-F238E27FC236}">
                  <a16:creationId xmlns:a16="http://schemas.microsoft.com/office/drawing/2014/main" id="{4396B4E8-3E2B-4E0A-96DF-2B4641887129}"/>
                </a:ext>
              </a:extLst>
            </p:cNvPr>
            <p:cNvSpPr txBox="1">
              <a:spLocks noChangeArrowheads="1"/>
            </p:cNvSpPr>
            <p:nvPr/>
          </p:nvSpPr>
          <p:spPr bwMode="auto">
            <a:xfrm>
              <a:off x="2714137" y="4514524"/>
              <a:ext cx="979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5 years</a:t>
              </a:r>
            </a:p>
          </p:txBody>
        </p:sp>
        <p:sp>
          <p:nvSpPr>
            <p:cNvPr id="31" name="Down Arrow Callout 1">
              <a:extLst>
                <a:ext uri="{FF2B5EF4-FFF2-40B4-BE49-F238E27FC236}">
                  <a16:creationId xmlns:a16="http://schemas.microsoft.com/office/drawing/2014/main" id="{5F0C71A8-F21B-44EE-A030-4ACF968B876A}"/>
                </a:ext>
              </a:extLst>
            </p:cNvPr>
            <p:cNvSpPr>
              <a:spLocks noChangeArrowheads="1"/>
            </p:cNvSpPr>
            <p:nvPr/>
          </p:nvSpPr>
          <p:spPr bwMode="auto">
            <a:xfrm>
              <a:off x="1449401" y="3834609"/>
              <a:ext cx="1524001" cy="1109008"/>
            </a:xfrm>
            <a:prstGeom prst="downArrowCallout">
              <a:avLst>
                <a:gd name="adj1" fmla="val 8907"/>
                <a:gd name="adj2" fmla="val 17211"/>
                <a:gd name="adj3" fmla="val 13867"/>
                <a:gd name="adj4" fmla="val 56070"/>
              </a:avLst>
            </a:prstGeom>
            <a:solidFill>
              <a:srgbClr val="FF0000"/>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VA Totally Disabled</a:t>
              </a:r>
            </a:p>
            <a:p>
              <a:pPr eaLnBrk="1" hangingPunct="1"/>
              <a:endParaRPr lang="en-US" altLang="en-US"/>
            </a:p>
          </p:txBody>
        </p:sp>
        <p:cxnSp>
          <p:nvCxnSpPr>
            <p:cNvPr id="32" name="Straight Connector 8">
              <a:extLst>
                <a:ext uri="{FF2B5EF4-FFF2-40B4-BE49-F238E27FC236}">
                  <a16:creationId xmlns:a16="http://schemas.microsoft.com/office/drawing/2014/main" id="{9EBE5042-E97B-4CFE-AF59-8A55EEE71954}"/>
                </a:ext>
              </a:extLst>
            </p:cNvPr>
            <p:cNvCxnSpPr>
              <a:cxnSpLocks noChangeShapeType="1"/>
            </p:cNvCxnSpPr>
            <p:nvPr/>
          </p:nvCxnSpPr>
          <p:spPr bwMode="auto">
            <a:xfrm>
              <a:off x="4165599" y="4594066"/>
              <a:ext cx="0"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3" name="TextBox 6">
              <a:extLst>
                <a:ext uri="{FF2B5EF4-FFF2-40B4-BE49-F238E27FC236}">
                  <a16:creationId xmlns:a16="http://schemas.microsoft.com/office/drawing/2014/main" id="{2DE13BB2-ADF3-4A44-84BD-E8082BC244CB}"/>
                </a:ext>
              </a:extLst>
            </p:cNvPr>
            <p:cNvSpPr txBox="1">
              <a:spLocks noChangeArrowheads="1"/>
            </p:cNvSpPr>
            <p:nvPr/>
          </p:nvSpPr>
          <p:spPr bwMode="auto">
            <a:xfrm>
              <a:off x="3554919" y="3958026"/>
              <a:ext cx="1221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SBP</a:t>
              </a:r>
            </a:p>
            <a:p>
              <a:pPr algn="ctr"/>
              <a:r>
                <a:rPr lang="en-US" altLang="en-US" b="1"/>
                <a:t>Withdraw</a:t>
              </a:r>
              <a:endParaRPr lang="en-US" altLang="en-US" sz="2000" b="1"/>
            </a:p>
          </p:txBody>
        </p:sp>
        <p:grpSp>
          <p:nvGrpSpPr>
            <p:cNvPr id="17" name="Group 16">
              <a:extLst>
                <a:ext uri="{FF2B5EF4-FFF2-40B4-BE49-F238E27FC236}">
                  <a16:creationId xmlns:a16="http://schemas.microsoft.com/office/drawing/2014/main" id="{E8A5CE15-C343-4354-B710-D589685E66F4}"/>
                </a:ext>
              </a:extLst>
            </p:cNvPr>
            <p:cNvGrpSpPr/>
            <p:nvPr/>
          </p:nvGrpSpPr>
          <p:grpSpPr>
            <a:xfrm>
              <a:off x="990600" y="4975067"/>
              <a:ext cx="5867400" cy="1062587"/>
              <a:chOff x="1028700" y="4583113"/>
              <a:chExt cx="5867400" cy="1062587"/>
            </a:xfrm>
          </p:grpSpPr>
          <p:cxnSp>
            <p:nvCxnSpPr>
              <p:cNvPr id="22" name="Straight Connector 8">
                <a:extLst>
                  <a:ext uri="{FF2B5EF4-FFF2-40B4-BE49-F238E27FC236}">
                    <a16:creationId xmlns:a16="http://schemas.microsoft.com/office/drawing/2014/main" id="{1FB0F0EA-52AB-4501-8E80-6113ACA4862D}"/>
                  </a:ext>
                </a:extLst>
              </p:cNvPr>
              <p:cNvCxnSpPr>
                <a:cxnSpLocks noChangeShapeType="1"/>
              </p:cNvCxnSpPr>
              <p:nvPr/>
            </p:nvCxnSpPr>
            <p:spPr bwMode="auto">
              <a:xfrm>
                <a:off x="6096000" y="4789646"/>
                <a:ext cx="0"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4" name="Left Brace 24">
                <a:extLst>
                  <a:ext uri="{FF2B5EF4-FFF2-40B4-BE49-F238E27FC236}">
                    <a16:creationId xmlns:a16="http://schemas.microsoft.com/office/drawing/2014/main" id="{22A7422F-0309-4A8E-AF2C-3A742CD4D669}"/>
                  </a:ext>
                </a:extLst>
              </p:cNvPr>
              <p:cNvSpPr>
                <a:spLocks/>
              </p:cNvSpPr>
              <p:nvPr/>
            </p:nvSpPr>
            <p:spPr bwMode="auto">
              <a:xfrm rot="5400000" flipH="1">
                <a:off x="4633912" y="3808462"/>
                <a:ext cx="295275" cy="2628900"/>
              </a:xfrm>
              <a:prstGeom prst="leftBrace">
                <a:avLst>
                  <a:gd name="adj1" fmla="val 8367"/>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cxnSp>
            <p:nvCxnSpPr>
              <p:cNvPr id="26" name="Straight Connector 3">
                <a:extLst>
                  <a:ext uri="{FF2B5EF4-FFF2-40B4-BE49-F238E27FC236}">
                    <a16:creationId xmlns:a16="http://schemas.microsoft.com/office/drawing/2014/main" id="{670A6BD3-8B2F-49EE-A213-156F6D9670F3}"/>
                  </a:ext>
                </a:extLst>
              </p:cNvPr>
              <p:cNvCxnSpPr>
                <a:cxnSpLocks noChangeShapeType="1"/>
              </p:cNvCxnSpPr>
              <p:nvPr/>
            </p:nvCxnSpPr>
            <p:spPr bwMode="auto">
              <a:xfrm>
                <a:off x="1028700" y="4800600"/>
                <a:ext cx="5867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7" name="4-Point Star 17">
                <a:extLst>
                  <a:ext uri="{FF2B5EF4-FFF2-40B4-BE49-F238E27FC236}">
                    <a16:creationId xmlns:a16="http://schemas.microsoft.com/office/drawing/2014/main" id="{790CC85A-493D-4581-9222-DEC27F9F4988}"/>
                  </a:ext>
                </a:extLst>
              </p:cNvPr>
              <p:cNvSpPr/>
              <p:nvPr/>
            </p:nvSpPr>
            <p:spPr bwMode="auto">
              <a:xfrm>
                <a:off x="1981200" y="4583113"/>
                <a:ext cx="558798" cy="457200"/>
              </a:xfrm>
              <a:prstGeom prst="star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8" name="TextBox 24">
                <a:extLst>
                  <a:ext uri="{FF2B5EF4-FFF2-40B4-BE49-F238E27FC236}">
                    <a16:creationId xmlns:a16="http://schemas.microsoft.com/office/drawing/2014/main" id="{77C94DB0-4956-407A-9C64-400A2C5023E4}"/>
                  </a:ext>
                </a:extLst>
              </p:cNvPr>
              <p:cNvSpPr txBox="1">
                <a:spLocks noChangeArrowheads="1"/>
              </p:cNvSpPr>
              <p:nvPr/>
            </p:nvSpPr>
            <p:spPr bwMode="auto">
              <a:xfrm>
                <a:off x="4173317" y="5245650"/>
                <a:ext cx="117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10 </a:t>
                </a:r>
                <a:r>
                  <a:rPr lang="en-US" altLang="en-US" sz="2000" b="1"/>
                  <a:t>years</a:t>
                </a:r>
              </a:p>
            </p:txBody>
          </p:sp>
        </p:grpSp>
        <p:sp>
          <p:nvSpPr>
            <p:cNvPr id="3" name="Callout: Up Arrow 2">
              <a:extLst>
                <a:ext uri="{FF2B5EF4-FFF2-40B4-BE49-F238E27FC236}">
                  <a16:creationId xmlns:a16="http://schemas.microsoft.com/office/drawing/2014/main" id="{578CF22B-D28A-4C6B-BE57-5BB8F7258918}"/>
                </a:ext>
              </a:extLst>
            </p:cNvPr>
            <p:cNvSpPr/>
            <p:nvPr/>
          </p:nvSpPr>
          <p:spPr bwMode="auto">
            <a:xfrm>
              <a:off x="2743201" y="5203666"/>
              <a:ext cx="1371599" cy="1120934"/>
            </a:xfrm>
            <a:prstGeom prst="upArrowCallout">
              <a:avLst>
                <a:gd name="adj1" fmla="val 8704"/>
                <a:gd name="adj2" fmla="val 14484"/>
                <a:gd name="adj3" fmla="val 13413"/>
                <a:gd name="adj4" fmla="val 55684"/>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57313" fontAlgn="base">
                <a:spcBef>
                  <a:spcPct val="0"/>
                </a:spcBef>
                <a:spcAft>
                  <a:spcPct val="0"/>
                </a:spcAft>
              </a:pPr>
              <a:r>
                <a:rPr lang="en-US" altLang="en-US" b="1"/>
                <a:t>VA Totally Disabled</a:t>
              </a:r>
              <a:endParaRPr kumimoji="0" lang="en-US" b="0" i="0" u="none" strike="noStrike" cap="none" normalizeH="0" baseline="0">
                <a:ln>
                  <a:noFill/>
                </a:ln>
                <a:solidFill>
                  <a:schemeClr val="tx1"/>
                </a:solidFill>
                <a:effectLst/>
                <a:latin typeface="Arial" charset="0"/>
              </a:endParaRPr>
            </a:p>
          </p:txBody>
        </p:sp>
        <p:sp>
          <p:nvSpPr>
            <p:cNvPr id="34" name="TextBox 6">
              <a:extLst>
                <a:ext uri="{FF2B5EF4-FFF2-40B4-BE49-F238E27FC236}">
                  <a16:creationId xmlns:a16="http://schemas.microsoft.com/office/drawing/2014/main" id="{4FDD5417-35C6-483D-9A0F-73A7C126D622}"/>
                </a:ext>
              </a:extLst>
            </p:cNvPr>
            <p:cNvSpPr txBox="1">
              <a:spLocks noChangeArrowheads="1"/>
            </p:cNvSpPr>
            <p:nvPr/>
          </p:nvSpPr>
          <p:spPr bwMode="auto">
            <a:xfrm>
              <a:off x="5447220" y="5826065"/>
              <a:ext cx="1221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SBP </a:t>
              </a:r>
            </a:p>
            <a:p>
              <a:pPr algn="ctr"/>
              <a:r>
                <a:rPr lang="en-US" altLang="en-US" b="1"/>
                <a:t>Withdraw</a:t>
              </a:r>
              <a:endParaRPr lang="en-US" altLang="en-US" sz="2000" b="1"/>
            </a:p>
          </p:txBody>
        </p:sp>
      </p:grpSp>
      <p:sp>
        <p:nvSpPr>
          <p:cNvPr id="35" name="TextBox 19">
            <a:extLst>
              <a:ext uri="{FF2B5EF4-FFF2-40B4-BE49-F238E27FC236}">
                <a16:creationId xmlns:a16="http://schemas.microsoft.com/office/drawing/2014/main" id="{5C368DE2-830C-4F11-A5EB-E3CCE23F2F9C}"/>
              </a:ext>
            </a:extLst>
          </p:cNvPr>
          <p:cNvSpPr txBox="1">
            <a:spLocks noChangeArrowheads="1"/>
          </p:cNvSpPr>
          <p:nvPr/>
        </p:nvSpPr>
        <p:spPr bwMode="auto">
          <a:xfrm>
            <a:off x="1603374" y="5334000"/>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Retirement</a:t>
            </a:r>
          </a:p>
        </p:txBody>
      </p:sp>
    </p:spTree>
    <p:extLst>
      <p:ext uri="{BB962C8B-B14F-4D97-AF65-F5344CB8AC3E}">
        <p14:creationId xmlns:p14="http://schemas.microsoft.com/office/powerpoint/2010/main" val="2192194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B784-F759-F559-4BE5-5591FF37B239}"/>
              </a:ext>
            </a:extLst>
          </p:cNvPr>
          <p:cNvSpPr>
            <a:spLocks noGrp="1"/>
          </p:cNvSpPr>
          <p:nvPr>
            <p:ph type="title"/>
          </p:nvPr>
        </p:nvSpPr>
        <p:spPr>
          <a:xfrm>
            <a:off x="628650" y="681037"/>
            <a:ext cx="7886700" cy="1449603"/>
          </a:xfrm>
        </p:spPr>
        <p:txBody>
          <a:bodyPr>
            <a:noAutofit/>
          </a:bodyPr>
          <a:lstStyle/>
          <a:p>
            <a:pPr algn="ctr"/>
            <a:r>
              <a:rPr lang="en-US" altLang="en-US" b="1"/>
              <a:t>Payment of SBP Cost When Retired Pay is Completely Offset by VA Disability Pay</a:t>
            </a:r>
            <a:endParaRPr lang="en-US"/>
          </a:p>
        </p:txBody>
      </p:sp>
      <p:sp>
        <p:nvSpPr>
          <p:cNvPr id="57347" name="Content Placeholder 1">
            <a:extLst>
              <a:ext uri="{FF2B5EF4-FFF2-40B4-BE49-F238E27FC236}">
                <a16:creationId xmlns:a16="http://schemas.microsoft.com/office/drawing/2014/main" id="{8747BA9A-03EF-D786-E0B6-4599FFE5EFBC}"/>
              </a:ext>
            </a:extLst>
          </p:cNvPr>
          <p:cNvSpPr>
            <a:spLocks noGrp="1"/>
          </p:cNvSpPr>
          <p:nvPr>
            <p:ph idx="1"/>
          </p:nvPr>
        </p:nvSpPr>
        <p:spPr bwMode="auto">
          <a:xfrm>
            <a:off x="628650" y="2503503"/>
            <a:ext cx="7886700" cy="36734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en-US" altLang="en-US" sz="2400">
                <a:latin typeface="Arial" panose="020B0604020202020204" pitchFamily="34" charset="0"/>
              </a:rPr>
              <a:t>If your VA disability compensation completely offsets your retired pay and you do not receive Combat-Related Special Compensation (CRSC), there is no automatic deduction of monthly SBP premiums available</a:t>
            </a:r>
          </a:p>
          <a:p>
            <a:pPr lvl="1" eaLnBrk="1" hangingPunct="1">
              <a:lnSpc>
                <a:spcPct val="100000"/>
              </a:lnSpc>
              <a:buFont typeface="Arial" panose="020B0604020202020204" pitchFamily="34" charset="0"/>
              <a:buChar char="‒"/>
            </a:pPr>
            <a:r>
              <a:rPr lang="en-US" altLang="en-US" sz="2400">
                <a:latin typeface="Arial" panose="020B0604020202020204" pitchFamily="34" charset="0"/>
              </a:rPr>
              <a:t>Unpaid SBP premiums carried over into a new billing month will accrue a 6% interest fee</a:t>
            </a:r>
          </a:p>
          <a:p>
            <a:pPr marL="0" indent="0">
              <a:lnSpc>
                <a:spcPct val="100000"/>
              </a:lnSpc>
              <a:buNone/>
            </a:pPr>
            <a:endParaRPr lang="en-US" altLang="en-US">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3D37315-1E6D-6841-9236-CCBCC605BF57}"/>
              </a:ext>
            </a:extLst>
          </p:cNvPr>
          <p:cNvGraphicFramePr>
            <a:graphicFrameLocks noGrp="1"/>
          </p:cNvGraphicFramePr>
          <p:nvPr/>
        </p:nvGraphicFramePr>
        <p:xfrm>
          <a:off x="533400" y="1975289"/>
          <a:ext cx="8305800" cy="3505430"/>
        </p:xfrm>
        <a:graphic>
          <a:graphicData uri="http://schemas.openxmlformats.org/drawingml/2006/table">
            <a:tbl>
              <a:tblPr firstRow="1" bandRow="1">
                <a:tableStyleId>{073A0DAA-6AF3-43AB-8588-CEC1D06C72B9}</a:tableStyleId>
              </a:tblPr>
              <a:tblGrid>
                <a:gridCol w="3429001">
                  <a:extLst>
                    <a:ext uri="{9D8B030D-6E8A-4147-A177-3AD203B41FA5}">
                      <a16:colId xmlns:a16="http://schemas.microsoft.com/office/drawing/2014/main" val="3381691381"/>
                    </a:ext>
                  </a:extLst>
                </a:gridCol>
                <a:gridCol w="4876799">
                  <a:extLst>
                    <a:ext uri="{9D8B030D-6E8A-4147-A177-3AD203B41FA5}">
                      <a16:colId xmlns:a16="http://schemas.microsoft.com/office/drawing/2014/main" val="1184082123"/>
                    </a:ext>
                  </a:extLst>
                </a:gridCol>
              </a:tblGrid>
              <a:tr h="701107">
                <a:tc>
                  <a:txBody>
                    <a:bodyPr/>
                    <a:lstStyle/>
                    <a:p>
                      <a:pPr algn="ctr"/>
                      <a:r>
                        <a:rPr lang="en-US" sz="1800">
                          <a:solidFill>
                            <a:schemeClr val="tx1"/>
                          </a:solidFill>
                          <a:latin typeface=" Arial"/>
                        </a:rPr>
                        <a:t>Options to Pay</a:t>
                      </a:r>
                      <a:r>
                        <a:rPr lang="en-US" sz="1800" baseline="0">
                          <a:solidFill>
                            <a:schemeClr val="tx1"/>
                          </a:solidFill>
                          <a:latin typeface=" Arial"/>
                        </a:rPr>
                        <a:t> SBP Premiums</a:t>
                      </a:r>
                      <a:endParaRPr lang="en-US" sz="1800">
                        <a:solidFill>
                          <a:schemeClr val="tx1"/>
                        </a:solidFill>
                        <a:latin typeface=" Aria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a:solidFill>
                            <a:schemeClr val="tx1"/>
                          </a:solidFill>
                          <a:latin typeface=" Arial"/>
                        </a:rPr>
                        <a:t>Process</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5091803"/>
                  </a:ext>
                </a:extLst>
              </a:tr>
              <a:tr h="1005936">
                <a:tc>
                  <a:txBody>
                    <a:bodyPr/>
                    <a:lstStyle/>
                    <a:p>
                      <a:r>
                        <a:rPr lang="en-US" sz="1800">
                          <a:solidFill>
                            <a:schemeClr val="tx1"/>
                          </a:solidFill>
                          <a:latin typeface=" Arial"/>
                        </a:rPr>
                        <a:t>Authorize VA to deduct</a:t>
                      </a:r>
                      <a:r>
                        <a:rPr lang="en-US" sz="1800" baseline="0">
                          <a:solidFill>
                            <a:schemeClr val="tx1"/>
                          </a:solidFill>
                          <a:latin typeface=" Arial"/>
                        </a:rPr>
                        <a:t> SBP premiums from VA disability compensation</a:t>
                      </a:r>
                      <a:endParaRPr lang="en-US" sz="1800">
                        <a:solidFill>
                          <a:schemeClr val="tx1"/>
                        </a:solidFill>
                        <a:latin typeface=" Aria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latin typeface=" Arial"/>
                        </a:rPr>
                        <a:t>Reach out to your servicing VA office to help you complete the DD Form 2891 and submit</a:t>
                      </a:r>
                      <a:r>
                        <a:rPr lang="en-US" sz="1800" baseline="0">
                          <a:solidFill>
                            <a:schemeClr val="tx1"/>
                          </a:solidFill>
                          <a:latin typeface=" Arial"/>
                        </a:rPr>
                        <a:t> the completed DD Form 2891 to DFAS – VA will pay directly to DFAS</a:t>
                      </a:r>
                      <a:endParaRPr lang="en-US" sz="1800">
                        <a:solidFill>
                          <a:schemeClr val="tx1"/>
                        </a:solidFill>
                        <a:latin typeface=" Aria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160129"/>
                  </a:ext>
                </a:extLst>
              </a:tr>
              <a:tr h="1615595">
                <a:tc>
                  <a:txBody>
                    <a:bodyPr/>
                    <a:lstStyle/>
                    <a:p>
                      <a:r>
                        <a:rPr lang="en-US" sz="1800">
                          <a:solidFill>
                            <a:schemeClr val="tx1"/>
                          </a:solidFill>
                          <a:latin typeface=" Arial"/>
                        </a:rPr>
                        <a:t>Direct</a:t>
                      </a:r>
                      <a:r>
                        <a:rPr lang="en-US" sz="1800" baseline="0">
                          <a:solidFill>
                            <a:schemeClr val="tx1"/>
                          </a:solidFill>
                          <a:latin typeface=" Arial"/>
                        </a:rPr>
                        <a:t> payment to DFAS</a:t>
                      </a:r>
                      <a:endParaRPr lang="en-US" sz="1800">
                        <a:solidFill>
                          <a:schemeClr val="tx1"/>
                        </a:solidFill>
                        <a:latin typeface=" Aria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800">
                          <a:solidFill>
                            <a:schemeClr val="tx1"/>
                          </a:solidFill>
                          <a:latin typeface=" Arial"/>
                        </a:rPr>
                        <a:t>Submit</a:t>
                      </a:r>
                      <a:r>
                        <a:rPr lang="en-US" sz="1800" baseline="0">
                          <a:solidFill>
                            <a:schemeClr val="tx1"/>
                          </a:solidFill>
                          <a:latin typeface=" Arial"/>
                        </a:rPr>
                        <a:t> payment to:</a:t>
                      </a:r>
                    </a:p>
                    <a:p>
                      <a:r>
                        <a:rPr lang="en-US" sz="1800" baseline="0">
                          <a:solidFill>
                            <a:schemeClr val="tx1"/>
                          </a:solidFill>
                          <a:latin typeface=" Arial"/>
                        </a:rPr>
                        <a:t>Defense Finance and Accounting Service</a:t>
                      </a:r>
                    </a:p>
                    <a:p>
                      <a:r>
                        <a:rPr lang="en-US" sz="1800" baseline="0">
                          <a:solidFill>
                            <a:schemeClr val="tx1"/>
                          </a:solidFill>
                          <a:latin typeface=" Arial"/>
                        </a:rPr>
                        <a:t>DFAS-CL, SBP and RSFPP Remittance</a:t>
                      </a:r>
                    </a:p>
                    <a:p>
                      <a:r>
                        <a:rPr lang="en-US" sz="1800" baseline="0">
                          <a:solidFill>
                            <a:schemeClr val="tx1"/>
                          </a:solidFill>
                          <a:latin typeface=" Arial"/>
                        </a:rPr>
                        <a:t>P.O. Box 979013</a:t>
                      </a:r>
                    </a:p>
                    <a:p>
                      <a:r>
                        <a:rPr lang="en-US" sz="1800" baseline="0">
                          <a:solidFill>
                            <a:schemeClr val="tx1"/>
                          </a:solidFill>
                          <a:latin typeface=" Arial"/>
                        </a:rPr>
                        <a:t>St. Louis, MO 63197-9000</a:t>
                      </a:r>
                      <a:endParaRPr lang="en-US" sz="1800">
                        <a:solidFill>
                          <a:schemeClr val="tx1"/>
                        </a:solidFill>
                        <a:latin typeface=" Aria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53754424"/>
                  </a:ext>
                </a:extLst>
              </a:tr>
            </a:tbl>
          </a:graphicData>
        </a:graphic>
      </p:graphicFrame>
      <p:sp>
        <p:nvSpPr>
          <p:cNvPr id="59409" name="TextBox 5">
            <a:extLst>
              <a:ext uri="{FF2B5EF4-FFF2-40B4-BE49-F238E27FC236}">
                <a16:creationId xmlns:a16="http://schemas.microsoft.com/office/drawing/2014/main" id="{50AD9845-D280-6D95-64DC-5EFA7B3E1012}"/>
              </a:ext>
            </a:extLst>
          </p:cNvPr>
          <p:cNvSpPr txBox="1">
            <a:spLocks noChangeArrowheads="1"/>
          </p:cNvSpPr>
          <p:nvPr/>
        </p:nvSpPr>
        <p:spPr bwMode="auto">
          <a:xfrm>
            <a:off x="533400" y="5547351"/>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Note:  </a:t>
            </a:r>
            <a:r>
              <a:rPr lang="en-US" altLang="en-US" sz="1600"/>
              <a:t>Do not submit an SBP premium direct payment or submit a DD Form 2891 to VA until you verify on your Retired Account Statement (RAS) that your retired pay is offset by VA disability and you are unable to pay your SBP premiums.</a:t>
            </a:r>
          </a:p>
        </p:txBody>
      </p:sp>
      <p:sp>
        <p:nvSpPr>
          <p:cNvPr id="2" name="Title 1">
            <a:extLst>
              <a:ext uri="{FF2B5EF4-FFF2-40B4-BE49-F238E27FC236}">
                <a16:creationId xmlns:a16="http://schemas.microsoft.com/office/drawing/2014/main" id="{1100ACB9-580D-07C1-5324-8B79B07C686D}"/>
              </a:ext>
            </a:extLst>
          </p:cNvPr>
          <p:cNvSpPr>
            <a:spLocks noGrp="1"/>
          </p:cNvSpPr>
          <p:nvPr>
            <p:ph type="title"/>
          </p:nvPr>
        </p:nvSpPr>
        <p:spPr>
          <a:xfrm>
            <a:off x="628650" y="719138"/>
            <a:ext cx="7886700" cy="1009652"/>
          </a:xfrm>
        </p:spPr>
        <p:txBody>
          <a:bodyPr>
            <a:noAutofit/>
          </a:bodyPr>
          <a:lstStyle/>
          <a:p>
            <a:pPr algn="ctr"/>
            <a:r>
              <a:rPr lang="en-US" altLang="en-US" b="1"/>
              <a:t>Payment of SBP Cost When Retired Pay is Completely Offset by VA Disability Pay</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28650" y="681037"/>
            <a:ext cx="7886700" cy="1009652"/>
          </a:xfrm>
          <a:ln w="12700">
            <a:miter lim="800000"/>
            <a:headEnd/>
            <a:tailEnd/>
          </a:ln>
        </p:spPr>
        <p:txBody>
          <a:bodyPr vert="horz" wrap="square" lIns="90488" tIns="44450" rIns="90488" bIns="44450" numCol="1" anchor="ctr" anchorCtr="0" compatLnSpc="1">
            <a:prstTxWarp prst="textNoShape">
              <a:avLst/>
            </a:prstTxWarp>
            <a:noAutofit/>
          </a:bodyPr>
          <a:lstStyle/>
          <a:p>
            <a:pPr algn="ctr" eaLnBrk="1" hangingPunct="1">
              <a:defRPr/>
            </a:pPr>
            <a:r>
              <a:rPr lang="en-US" sz="3600" b="1">
                <a:solidFill>
                  <a:schemeClr val="tx1"/>
                </a:solidFill>
              </a:rPr>
              <a:t>Actual Widows’ Views on SBP</a:t>
            </a:r>
            <a:endParaRPr lang="en-US" sz="3600" b="1" i="1">
              <a:solidFill>
                <a:schemeClr val="tx1"/>
              </a:solidFill>
            </a:endParaRPr>
          </a:p>
        </p:txBody>
      </p:sp>
      <p:sp>
        <p:nvSpPr>
          <p:cNvPr id="45059"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a:bodyPr>
          <a:lstStyle/>
          <a:p>
            <a:pPr marL="0" indent="0" eaLnBrk="1" hangingPunct="1">
              <a:lnSpc>
                <a:spcPct val="100000"/>
              </a:lnSpc>
              <a:buNone/>
              <a:defRPr/>
            </a:pPr>
            <a:r>
              <a:rPr lang="en-US" sz="2400">
                <a:solidFill>
                  <a:schemeClr val="tx1"/>
                </a:solidFill>
              </a:rPr>
              <a:t>“....each day I thank my late husband for his taking SBP....it allows me to live with decency and independent of others....”</a:t>
            </a:r>
          </a:p>
          <a:p>
            <a:pPr marL="0" indent="0" algn="l" eaLnBrk="1" hangingPunct="1">
              <a:lnSpc>
                <a:spcPct val="100000"/>
              </a:lnSpc>
              <a:buNone/>
              <a:defRPr/>
            </a:pPr>
            <a:endParaRPr lang="en-US" sz="2400"/>
          </a:p>
          <a:p>
            <a:pPr marL="0" indent="0" algn="l" eaLnBrk="1" hangingPunct="1">
              <a:lnSpc>
                <a:spcPct val="100000"/>
              </a:lnSpc>
              <a:buNone/>
              <a:defRPr/>
            </a:pPr>
            <a:r>
              <a:rPr lang="en-US" sz="2400">
                <a:solidFill>
                  <a:schemeClr val="tx1"/>
                </a:solidFill>
              </a:rPr>
              <a:t>“….I want to thank the Army for sending me an annuity to live on. From the bottom of my heart I am so thankful. With no life insurance on my late husband, without the annuity, I could not live in the wonderful retirement community….”  </a:t>
            </a:r>
          </a:p>
        </p:txBody>
      </p:sp>
    </p:spTree>
    <p:extLst>
      <p:ext uri="{BB962C8B-B14F-4D97-AF65-F5344CB8AC3E}">
        <p14:creationId xmlns:p14="http://schemas.microsoft.com/office/powerpoint/2010/main" val="1936924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628650" y="681037"/>
            <a:ext cx="7886700" cy="1009652"/>
          </a:xfrm>
          <a:noFill/>
          <a:ln>
            <a:miter lim="800000"/>
            <a:headEnd/>
            <a:tailEnd/>
          </a:ln>
        </p:spPr>
        <p:txBody>
          <a:bodyPr vert="horz" wrap="square" lIns="91440" tIns="45720" rIns="91440" bIns="45720" numCol="1" anchor="ctr" anchorCtr="0" compatLnSpc="1">
            <a:prstTxWarp prst="textNoShape">
              <a:avLst/>
            </a:prstTxWarp>
            <a:normAutofit/>
          </a:bodyPr>
          <a:lstStyle/>
          <a:p>
            <a:pPr algn="ctr" eaLnBrk="1" hangingPunct="1">
              <a:defRPr/>
            </a:pPr>
            <a:r>
              <a:rPr lang="en-US" b="1">
                <a:solidFill>
                  <a:schemeClr val="tx1"/>
                </a:solidFill>
              </a:rPr>
              <a:t>For More SBP Information….</a:t>
            </a:r>
          </a:p>
        </p:txBody>
      </p:sp>
      <p:sp>
        <p:nvSpPr>
          <p:cNvPr id="90115" name="Rectangle 3"/>
          <p:cNvSpPr>
            <a:spLocks noGrp="1" noChangeArrowheads="1"/>
          </p:cNvSpPr>
          <p:nvPr>
            <p:ph idx="1"/>
          </p:nvPr>
        </p:nvSpPr>
        <p:spPr bwMode="auto">
          <a:solidFill>
            <a:srgbClr val="FFFFFF"/>
          </a:solidFill>
          <a:ln>
            <a:noFill/>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10000"/>
              </a:lnSpc>
              <a:buFontTx/>
              <a:buNone/>
            </a:pPr>
            <a:r>
              <a:rPr lang="en-US" altLang="en-US" sz="2200" u="sng">
                <a:latin typeface="Arial" panose="020B0604020202020204" pitchFamily="34" charset="0"/>
              </a:rPr>
              <a:t>Log on to</a:t>
            </a:r>
            <a:r>
              <a:rPr lang="en-US" altLang="en-US" sz="2200">
                <a:latin typeface="Arial" panose="020B0604020202020204" pitchFamily="34" charset="0"/>
              </a:rPr>
              <a:t>:    </a:t>
            </a:r>
          </a:p>
          <a:p>
            <a:pPr eaLnBrk="1" hangingPunct="1">
              <a:lnSpc>
                <a:spcPct val="110000"/>
              </a:lnSpc>
              <a:buFontTx/>
              <a:buNone/>
            </a:pPr>
            <a:r>
              <a:rPr lang="en-US" altLang="en-US" sz="2200" u="sng">
                <a:solidFill>
                  <a:srgbClr val="0070C0"/>
                </a:solidFill>
                <a:latin typeface="Arial" panose="020B0604020202020204" pitchFamily="34" charset="0"/>
                <a:hlinkClick r:id="rId3"/>
              </a:rPr>
              <a:t>https://soldierforlife.army.mil/Retirement/survivor-benefit-plan</a:t>
            </a:r>
            <a:endParaRPr lang="en-US" altLang="en-US" sz="2200" u="sng">
              <a:solidFill>
                <a:srgbClr val="0070C0"/>
              </a:solidFill>
              <a:latin typeface="Arial" panose="020B0604020202020204" pitchFamily="34" charset="0"/>
            </a:endParaRPr>
          </a:p>
          <a:p>
            <a:pPr eaLnBrk="1" hangingPunct="1">
              <a:lnSpc>
                <a:spcPct val="110000"/>
              </a:lnSpc>
              <a:buFontTx/>
              <a:buNone/>
            </a:pPr>
            <a:r>
              <a:rPr lang="en-US" altLang="en-US" sz="2200" u="sng">
                <a:solidFill>
                  <a:srgbClr val="00B0F0"/>
                </a:solidFill>
                <a:latin typeface="Arial" panose="020B0604020202020204" pitchFamily="34" charset="0"/>
                <a:hlinkClick r:id="rId4"/>
              </a:rPr>
              <a:t>https://myarmybenefits.us.army.mil/</a:t>
            </a:r>
            <a:endParaRPr lang="en-US" altLang="en-US" sz="2200" u="sng">
              <a:solidFill>
                <a:srgbClr val="00B0F0"/>
              </a:solidFill>
              <a:latin typeface="Arial" panose="020B0604020202020204" pitchFamily="34" charset="0"/>
            </a:endParaRPr>
          </a:p>
          <a:p>
            <a:pPr eaLnBrk="1" hangingPunct="1">
              <a:lnSpc>
                <a:spcPct val="110000"/>
              </a:lnSpc>
              <a:buFontTx/>
              <a:buNone/>
            </a:pPr>
            <a:endParaRPr lang="en-US" altLang="en-US" sz="2200" u="sng">
              <a:latin typeface="Arial" panose="020B0604020202020204" pitchFamily="34" charset="0"/>
            </a:endParaRPr>
          </a:p>
          <a:p>
            <a:pPr eaLnBrk="1" hangingPunct="1">
              <a:lnSpc>
                <a:spcPct val="110000"/>
              </a:lnSpc>
              <a:buFontTx/>
              <a:buNone/>
            </a:pPr>
            <a:r>
              <a:rPr lang="en-US" altLang="en-US" sz="2200" u="sng">
                <a:latin typeface="Arial" panose="020B0604020202020204" pitchFamily="34" charset="0"/>
              </a:rPr>
              <a:t>Contact your nearest RSO:</a:t>
            </a:r>
          </a:p>
          <a:p>
            <a:pPr eaLnBrk="1" hangingPunct="1">
              <a:lnSpc>
                <a:spcPct val="110000"/>
              </a:lnSpc>
              <a:buFontTx/>
              <a:buNone/>
            </a:pPr>
            <a:r>
              <a:rPr lang="en-US" altLang="en-US" sz="2200">
                <a:latin typeface="Arial" panose="020B0604020202020204" pitchFamily="34" charset="0"/>
                <a:hlinkClick r:id="rId5"/>
              </a:rPr>
              <a:t>https://soldierforlife.army.mil/Retirement/rso</a:t>
            </a:r>
            <a:endParaRPr lang="en-US" altLang="en-US" sz="2200">
              <a:latin typeface="Arial" panose="020B0604020202020204" pitchFamily="34" charset="0"/>
            </a:endParaRPr>
          </a:p>
          <a:p>
            <a:pPr eaLnBrk="1" hangingPunct="1">
              <a:lnSpc>
                <a:spcPct val="110000"/>
              </a:lnSpc>
              <a:buFontTx/>
              <a:buNone/>
            </a:pPr>
            <a:endParaRPr lang="en-US" altLang="en-US" sz="2200">
              <a:latin typeface="Arial" panose="020B0604020202020204" pitchFamily="34" charset="0"/>
            </a:endParaRPr>
          </a:p>
          <a:p>
            <a:pPr eaLnBrk="1" hangingPunct="1">
              <a:lnSpc>
                <a:spcPct val="110000"/>
              </a:lnSpc>
              <a:buFontTx/>
              <a:buNone/>
            </a:pPr>
            <a:r>
              <a:rPr lang="en-US" altLang="en-US" sz="2200">
                <a:solidFill>
                  <a:schemeClr val="accent1"/>
                </a:solidFill>
                <a:latin typeface="Arial" panose="020B0604020202020204" pitchFamily="34" charset="0"/>
              </a:rPr>
              <a:t>		</a:t>
            </a:r>
            <a:endParaRPr lang="en-US" altLang="en-US" sz="2200" b="1">
              <a:solidFill>
                <a:srgbClr val="E5405D"/>
              </a:solidFill>
              <a:latin typeface="Arial" panose="020B0604020202020204" pitchFamily="34" charset="0"/>
            </a:endParaRPr>
          </a:p>
          <a:p>
            <a:pPr eaLnBrk="1" hangingPunct="1">
              <a:lnSpc>
                <a:spcPct val="110000"/>
              </a:lnSpc>
              <a:buFontTx/>
              <a:buNone/>
            </a:pPr>
            <a:endParaRPr lang="en-US" altLang="en-US" sz="2200" b="1">
              <a:solidFill>
                <a:srgbClr val="E5405D"/>
              </a:solidFill>
              <a:latin typeface="Arial" panose="020B0604020202020204" pitchFamily="34" charset="0"/>
            </a:endParaRPr>
          </a:p>
        </p:txBody>
      </p:sp>
    </p:spTree>
    <p:extLst>
      <p:ext uri="{BB962C8B-B14F-4D97-AF65-F5344CB8AC3E}">
        <p14:creationId xmlns:p14="http://schemas.microsoft.com/office/powerpoint/2010/main" val="3749547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808" name="Rectangle 120"/>
          <p:cNvSpPr>
            <a:spLocks noGrp="1" noChangeArrowheads="1"/>
          </p:cNvSpPr>
          <p:nvPr>
            <p:ph type="title"/>
          </p:nvPr>
        </p:nvSpPr>
        <p:spPr bwMode="auto">
          <a:xfrm>
            <a:off x="628650" y="681037"/>
            <a:ext cx="7886700" cy="10096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latin typeface="Arial" panose="020B0604020202020204" pitchFamily="34" charset="0"/>
              </a:rPr>
              <a:t>Remember:</a:t>
            </a:r>
            <a:endParaRPr lang="en-US" altLang="en-US" sz="3200" b="1">
              <a:solidFill>
                <a:schemeClr val="tx1"/>
              </a:solidFill>
              <a:latin typeface="Arial" panose="020B0604020202020204" pitchFamily="34" charset="0"/>
            </a:endParaRPr>
          </a:p>
        </p:txBody>
      </p:sp>
      <p:sp>
        <p:nvSpPr>
          <p:cNvPr id="2" name="Content Placeholder 1">
            <a:extLst>
              <a:ext uri="{FF2B5EF4-FFF2-40B4-BE49-F238E27FC236}">
                <a16:creationId xmlns:a16="http://schemas.microsoft.com/office/drawing/2014/main" id="{DB69C8D1-5268-0636-1E12-D32E2B21054A}"/>
              </a:ext>
            </a:extLst>
          </p:cNvPr>
          <p:cNvSpPr>
            <a:spLocks noGrp="1"/>
          </p:cNvSpPr>
          <p:nvPr>
            <p:ph idx="1"/>
          </p:nvPr>
        </p:nvSpPr>
        <p:spPr/>
        <p:txBody>
          <a:bodyPr>
            <a:normAutofit/>
          </a:bodyPr>
          <a:lstStyle/>
          <a:p>
            <a:pPr algn="ctr" eaLnBrk="1" hangingPunct="1">
              <a:buFontTx/>
              <a:buNone/>
            </a:pPr>
            <a:r>
              <a:rPr lang="en-US" sz="2800">
                <a:solidFill>
                  <a:schemeClr val="tx1"/>
                </a:solidFill>
              </a:rPr>
              <a:t>Retired pay </a:t>
            </a:r>
            <a:r>
              <a:rPr lang="en-US" sz="2800" b="1">
                <a:solidFill>
                  <a:schemeClr val="tx1"/>
                </a:solidFill>
              </a:rPr>
              <a:t>STOPS</a:t>
            </a:r>
            <a:r>
              <a:rPr lang="en-US" sz="2800">
                <a:solidFill>
                  <a:schemeClr val="tx1"/>
                </a:solidFill>
              </a:rPr>
              <a:t> </a:t>
            </a:r>
            <a:r>
              <a:rPr lang="en-US" altLang="en-US" sz="2800"/>
              <a:t>with the death of the Retired Soldier!</a:t>
            </a:r>
          </a:p>
        </p:txBody>
      </p:sp>
      <p:sp>
        <p:nvSpPr>
          <p:cNvPr id="7" name="TextBox 6"/>
          <p:cNvSpPr txBox="1"/>
          <p:nvPr/>
        </p:nvSpPr>
        <p:spPr>
          <a:xfrm>
            <a:off x="1865710" y="5181600"/>
            <a:ext cx="5412581" cy="1200329"/>
          </a:xfrm>
          <a:prstGeom prst="rect">
            <a:avLst/>
          </a:prstGeom>
          <a:noFill/>
          <a:ln w="38100">
            <a:solidFill>
              <a:srgbClr val="00B050"/>
            </a:solidFill>
          </a:ln>
        </p:spPr>
        <p:txBody>
          <a:bodyPr wrap="square" rtlCol="0">
            <a:spAutoFit/>
          </a:bodyPr>
          <a:lstStyle/>
          <a:p>
            <a:pPr algn="ctr"/>
            <a:r>
              <a:rPr lang="en-US" altLang="en-US" sz="2400" b="1">
                <a:solidFill>
                  <a:srgbClr val="00B050"/>
                </a:solidFill>
                <a:latin typeface="Arial" panose="020B0604020202020204" pitchFamily="34" charset="0"/>
              </a:rPr>
              <a:t>SBP ALLOWS YOU TO PROVIDE A PORTION OF YOUR RETIRED PAY TO YOUR ELIGIBLE SURVIVORS</a:t>
            </a:r>
          </a:p>
        </p:txBody>
      </p:sp>
      <p:grpSp>
        <p:nvGrpSpPr>
          <p:cNvPr id="9" name="Group 8"/>
          <p:cNvGrpSpPr/>
          <p:nvPr/>
        </p:nvGrpSpPr>
        <p:grpSpPr>
          <a:xfrm>
            <a:off x="3192092" y="2857500"/>
            <a:ext cx="2759816" cy="2057400"/>
            <a:chOff x="3048000" y="3657600"/>
            <a:chExt cx="2759816" cy="20574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84" y="3733800"/>
              <a:ext cx="2355832" cy="1759603"/>
            </a:xfrm>
            <a:prstGeom prst="rect">
              <a:avLst/>
            </a:prstGeom>
          </p:spPr>
        </p:pic>
        <p:sp>
          <p:nvSpPr>
            <p:cNvPr id="11" name="Oval 10"/>
            <p:cNvSpPr/>
            <p:nvPr/>
          </p:nvSpPr>
          <p:spPr bwMode="auto">
            <a:xfrm>
              <a:off x="3048000" y="3657600"/>
              <a:ext cx="2759816" cy="2057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2" name="Straight Connector 11"/>
            <p:cNvCxnSpPr/>
            <p:nvPr/>
          </p:nvCxnSpPr>
          <p:spPr bwMode="auto">
            <a:xfrm flipV="1">
              <a:off x="3084384" y="4191000"/>
              <a:ext cx="2539632" cy="8456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4202147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89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571500" y="5447934"/>
            <a:ext cx="80196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Note 1: Source:  DOD Actuary.  The SBP Probability Tool can be accessed at: </a:t>
            </a:r>
            <a:r>
              <a:rPr lang="en-US" altLang="en-US" sz="1600">
                <a:hlinkClick r:id="rId3"/>
              </a:rPr>
              <a:t>https://actuary.defense.gov/Survivor-Benefit-Plans/</a:t>
            </a:r>
            <a:endParaRPr lang="en-US" altLang="en-US" sz="1600"/>
          </a:p>
          <a:p>
            <a:pPr eaLnBrk="1" hangingPunct="1"/>
            <a:r>
              <a:rPr lang="en-US" altLang="en-US" sz="1600"/>
              <a:t>*Note 2: Assuming member retired at age 45</a:t>
            </a:r>
          </a:p>
          <a:p>
            <a:pPr eaLnBrk="1" hangingPunct="1"/>
            <a:r>
              <a:rPr lang="en-US" altLang="en-US" sz="1600"/>
              <a:t>**Note 3: Assuming survivor is age 47 at member’s retirement</a:t>
            </a:r>
          </a:p>
        </p:txBody>
      </p:sp>
      <p:graphicFrame>
        <p:nvGraphicFramePr>
          <p:cNvPr id="2" name="Table 1"/>
          <p:cNvGraphicFramePr>
            <a:graphicFrameLocks noGrp="1"/>
          </p:cNvGraphicFramePr>
          <p:nvPr/>
        </p:nvGraphicFramePr>
        <p:xfrm>
          <a:off x="571500" y="1727452"/>
          <a:ext cx="8001000" cy="1889760"/>
        </p:xfrm>
        <a:graphic>
          <a:graphicData uri="http://schemas.openxmlformats.org/drawingml/2006/table">
            <a:tbl>
              <a:tblPr firstRow="1" bandRow="1">
                <a:tableStyleId>{073A0DAA-6AF3-43AB-8588-CEC1D06C72B9}</a:tableStyleId>
              </a:tblPr>
              <a:tblGrid>
                <a:gridCol w="5181600">
                  <a:extLst>
                    <a:ext uri="{9D8B030D-6E8A-4147-A177-3AD203B41FA5}">
                      <a16:colId xmlns:a16="http://schemas.microsoft.com/office/drawing/2014/main" val="3791365532"/>
                    </a:ext>
                  </a:extLst>
                </a:gridCol>
                <a:gridCol w="2819400">
                  <a:extLst>
                    <a:ext uri="{9D8B030D-6E8A-4147-A177-3AD203B41FA5}">
                      <a16:colId xmlns:a16="http://schemas.microsoft.com/office/drawing/2014/main" val="1015859320"/>
                    </a:ext>
                  </a:extLst>
                </a:gridCol>
              </a:tblGrid>
              <a:tr h="370840">
                <a:tc gridSpan="2">
                  <a:txBody>
                    <a:bodyPr/>
                    <a:lstStyle/>
                    <a:p>
                      <a:pPr algn="ctr"/>
                      <a:r>
                        <a:rPr lang="en-US" sz="2000" b="1">
                          <a:solidFill>
                            <a:schemeClr val="tx1"/>
                          </a:solidFill>
                          <a:latin typeface=" Arial"/>
                        </a:rPr>
                        <a:t>Average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endParaRPr lang="en-US" sz="2000"/>
                    </a:p>
                  </a:txBody>
                  <a:tcPr anchor="ctr"/>
                </a:tc>
                <a:extLst>
                  <a:ext uri="{0D108BD9-81ED-4DB2-BD59-A6C34878D82A}">
                    <a16:rowId xmlns:a16="http://schemas.microsoft.com/office/drawing/2014/main" val="88108886"/>
                  </a:ext>
                </a:extLst>
              </a:tr>
              <a:tr h="370840">
                <a:tc>
                  <a:txBody>
                    <a:bodyPr/>
                    <a:lstStyle/>
                    <a:p>
                      <a:r>
                        <a:rPr lang="en-US" sz="2000" b="1">
                          <a:solidFill>
                            <a:schemeClr val="tx1"/>
                          </a:solidFill>
                          <a:latin typeface=" Arial"/>
                        </a:rPr>
                        <a:t>*Life Expectancy</a:t>
                      </a:r>
                      <a:r>
                        <a:rPr lang="en-US" sz="2000" b="1" baseline="0">
                          <a:solidFill>
                            <a:schemeClr val="tx1"/>
                          </a:solidFill>
                          <a:latin typeface=" Arial"/>
                        </a:rPr>
                        <a:t> Retired Member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solidFill>
                            <a:schemeClr val="tx1"/>
                          </a:solidFill>
                          <a:latin typeface=" Arial"/>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080558"/>
                  </a:ext>
                </a:extLst>
              </a:tr>
              <a:tr h="370840">
                <a:tc>
                  <a:txBody>
                    <a:bodyPr/>
                    <a:lstStyle/>
                    <a:p>
                      <a:r>
                        <a:rPr lang="en-US" sz="2000" b="1">
                          <a:solidFill>
                            <a:schemeClr val="tx1"/>
                          </a:solidFill>
                          <a:latin typeface=" Arial"/>
                        </a:rPr>
                        <a:t>**Life Expectancy</a:t>
                      </a:r>
                      <a:r>
                        <a:rPr lang="en-US" sz="2000" b="1" baseline="0">
                          <a:solidFill>
                            <a:schemeClr val="tx1"/>
                          </a:solidFill>
                          <a:latin typeface=" Arial"/>
                        </a:rPr>
                        <a:t> Spouse</a:t>
                      </a:r>
                      <a:endParaRPr lang="en-US" sz="2000" b="1">
                        <a:solidFill>
                          <a:schemeClr val="tx1"/>
                        </a:solidFill>
                        <a:latin typeface=" 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a:solidFill>
                            <a:schemeClr val="tx1"/>
                          </a:solidFill>
                          <a:latin typeface=" Arial"/>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93227979"/>
                  </a:ext>
                </a:extLst>
              </a:tr>
              <a:tr h="370840">
                <a:tc>
                  <a:txBody>
                    <a:bodyPr/>
                    <a:lstStyle/>
                    <a:p>
                      <a:r>
                        <a:rPr lang="en-US" sz="2000" b="1">
                          <a:solidFill>
                            <a:schemeClr val="tx1"/>
                          </a:solidFill>
                          <a:latin typeface=" Arial"/>
                        </a:rPr>
                        <a:t>SBP</a:t>
                      </a:r>
                      <a:r>
                        <a:rPr lang="en-US" sz="2000" b="1" baseline="0">
                          <a:solidFill>
                            <a:schemeClr val="tx1"/>
                          </a:solidFill>
                          <a:latin typeface=" Arial"/>
                        </a:rPr>
                        <a:t> Spouse Annuitants who outlive the Retired Member</a:t>
                      </a:r>
                      <a:endParaRPr lang="en-US" sz="2000" b="1">
                        <a:solidFill>
                          <a:schemeClr val="tx1"/>
                        </a:solidFill>
                        <a:latin typeface=" 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a:solidFill>
                            <a:schemeClr val="tx1"/>
                          </a:solidFill>
                          <a:latin typeface=" Aria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8702214"/>
                  </a:ext>
                </a:extLst>
              </a:tr>
            </a:tbl>
          </a:graphicData>
        </a:graphic>
      </p:graphicFrame>
      <p:sp>
        <p:nvSpPr>
          <p:cNvPr id="4" name="Title 3">
            <a:extLst>
              <a:ext uri="{FF2B5EF4-FFF2-40B4-BE49-F238E27FC236}">
                <a16:creationId xmlns:a16="http://schemas.microsoft.com/office/drawing/2014/main" id="{C5783848-70D9-C341-39F2-0980D53E55BC}"/>
              </a:ext>
            </a:extLst>
          </p:cNvPr>
          <p:cNvSpPr>
            <a:spLocks noGrp="1"/>
          </p:cNvSpPr>
          <p:nvPr>
            <p:ph type="title"/>
          </p:nvPr>
        </p:nvSpPr>
        <p:spPr/>
        <p:txBody>
          <a:bodyPr>
            <a:normAutofit/>
          </a:bodyPr>
          <a:lstStyle/>
          <a:p>
            <a:pPr algn="ctr"/>
            <a:r>
              <a:rPr lang="en-US" altLang="en-US" sz="3200" b="1" kern="0">
                <a:solidFill>
                  <a:schemeClr val="tx1"/>
                </a:solidFill>
              </a:rPr>
              <a:t>What is the risk of your spouse outliving you?</a:t>
            </a:r>
            <a:endParaRPr lang="en-US"/>
          </a:p>
        </p:txBody>
      </p:sp>
      <p:sp>
        <p:nvSpPr>
          <p:cNvPr id="5" name="Content Placeholder 4">
            <a:extLst>
              <a:ext uri="{FF2B5EF4-FFF2-40B4-BE49-F238E27FC236}">
                <a16:creationId xmlns:a16="http://schemas.microsoft.com/office/drawing/2014/main" id="{8B1DB0F9-B39C-5A35-DC3F-741FBD7DF657}"/>
              </a:ext>
            </a:extLst>
          </p:cNvPr>
          <p:cNvSpPr>
            <a:spLocks noGrp="1"/>
          </p:cNvSpPr>
          <p:nvPr>
            <p:ph idx="1"/>
          </p:nvPr>
        </p:nvSpPr>
        <p:spPr>
          <a:xfrm>
            <a:off x="552893" y="3742660"/>
            <a:ext cx="8019607" cy="1977656"/>
          </a:xfrm>
        </p:spPr>
        <p:txBody>
          <a:bodyPr>
            <a:noAutofit/>
          </a:bodyPr>
          <a:lstStyle/>
          <a:p>
            <a:pPr marL="285750" indent="-285750">
              <a:lnSpc>
                <a:spcPct val="120000"/>
              </a:lnSpc>
              <a:buFont typeface="Arial" panose="020B0604020202020204" pitchFamily="34" charset="0"/>
              <a:buChar char="•"/>
            </a:pPr>
            <a:r>
              <a:rPr lang="en-US"/>
              <a:t>Considers 82% of FY 2023 retired members were male and 18% were female:</a:t>
            </a:r>
          </a:p>
          <a:p>
            <a:pPr marL="800100" lvl="2" indent="-342900">
              <a:lnSpc>
                <a:spcPct val="120000"/>
              </a:lnSpc>
              <a:buFontTx/>
              <a:buChar char="‒"/>
            </a:pPr>
            <a:r>
              <a:rPr lang="en-US"/>
              <a:t>For male retired members, 69% of SBP spouses are projected to outlive their retired member sponsor</a:t>
            </a:r>
          </a:p>
          <a:p>
            <a:pPr marL="800100" lvl="2" indent="-342900">
              <a:lnSpc>
                <a:spcPct val="120000"/>
              </a:lnSpc>
              <a:buFontTx/>
              <a:buChar char="‒"/>
            </a:pPr>
            <a:r>
              <a:rPr lang="en-US"/>
              <a:t>For female retired member, 47% of SBP spouses are projected to outlive their retired member sponsor</a:t>
            </a:r>
          </a:p>
          <a:p>
            <a:pPr>
              <a:lnSpc>
                <a:spcPct val="120000"/>
              </a:lnSpc>
            </a:pPr>
            <a:endParaRPr lang="en-US"/>
          </a:p>
        </p:txBody>
      </p:sp>
    </p:spTree>
    <p:extLst>
      <p:ext uri="{BB962C8B-B14F-4D97-AF65-F5344CB8AC3E}">
        <p14:creationId xmlns:p14="http://schemas.microsoft.com/office/powerpoint/2010/main" val="17321940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5" name="Rectangle 119"/>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bodyPr>
          <a:lstStyle/>
          <a:p>
            <a:pPr algn="ctr" eaLnBrk="1" hangingPunct="1">
              <a:defRPr/>
            </a:pPr>
            <a:r>
              <a:rPr lang="en-US" sz="3600" b="1">
                <a:solidFill>
                  <a:schemeClr val="tx1"/>
                </a:solidFill>
              </a:rPr>
              <a:t>What is SBP?</a:t>
            </a:r>
          </a:p>
        </p:txBody>
      </p:sp>
      <p:sp>
        <p:nvSpPr>
          <p:cNvPr id="14456" name="Rectangle 120"/>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Autofit/>
          </a:bodyPr>
          <a:lstStyle/>
          <a:p>
            <a:pPr eaLnBrk="1" hangingPunct="1">
              <a:lnSpc>
                <a:spcPct val="100000"/>
              </a:lnSpc>
              <a:defRPr/>
            </a:pPr>
            <a:r>
              <a:rPr lang="en-US" sz="2400"/>
              <a:t>Enacted by Congress in 1972</a:t>
            </a:r>
          </a:p>
          <a:p>
            <a:pPr eaLnBrk="1" hangingPunct="1">
              <a:lnSpc>
                <a:spcPct val="100000"/>
              </a:lnSpc>
              <a:defRPr/>
            </a:pPr>
            <a:r>
              <a:rPr lang="en-US" sz="2400"/>
              <a:t>Sole means for a Retired Soldier to continue a portion of retired pay to survivors	</a:t>
            </a:r>
          </a:p>
          <a:p>
            <a:pPr eaLnBrk="1" hangingPunct="1">
              <a:lnSpc>
                <a:spcPct val="100000"/>
              </a:lnSpc>
              <a:defRPr/>
            </a:pPr>
            <a:r>
              <a:rPr lang="en-US" sz="2400"/>
              <a:t>Coverage is free while on active duty </a:t>
            </a:r>
          </a:p>
          <a:p>
            <a:pPr eaLnBrk="1" hangingPunct="1">
              <a:lnSpc>
                <a:spcPct val="100000"/>
              </a:lnSpc>
              <a:defRPr/>
            </a:pPr>
            <a:r>
              <a:rPr lang="en-US" sz="2400"/>
              <a:t>Decision at retirement - begin to </a:t>
            </a:r>
            <a:r>
              <a:rPr lang="en-US" sz="2400" u="sng"/>
              <a:t>share</a:t>
            </a:r>
            <a:r>
              <a:rPr lang="en-US" sz="2400"/>
              <a:t> cost from date of retirement </a:t>
            </a:r>
          </a:p>
          <a:p>
            <a:pPr eaLnBrk="1" hangingPunct="1">
              <a:lnSpc>
                <a:spcPct val="100000"/>
              </a:lnSpc>
              <a:defRPr/>
            </a:pPr>
            <a:r>
              <a:rPr lang="en-US" sz="2400"/>
              <a:t>Over eight out of ten retiring Soldiers elect SBP to protect their family’s financial future</a:t>
            </a:r>
          </a:p>
          <a:p>
            <a:pPr lvl="2" eaLnBrk="1" hangingPunct="1">
              <a:lnSpc>
                <a:spcPct val="100000"/>
              </a:lnSpc>
              <a:buClr>
                <a:srgbClr val="E5405D"/>
              </a:buClr>
              <a:buSzPct val="75000"/>
              <a:buFont typeface="Wingdings" pitchFamily="2" charset="2"/>
              <a:buNone/>
              <a:defRPr/>
            </a:pPr>
            <a:endParaRPr lang="en-US" sz="2400" b="1">
              <a:solidFill>
                <a:schemeClr val="accent2"/>
              </a:solidFill>
            </a:endParaRPr>
          </a:p>
        </p:txBody>
      </p:sp>
    </p:spTree>
    <p:extLst>
      <p:ext uri="{BB962C8B-B14F-4D97-AF65-F5344CB8AC3E}">
        <p14:creationId xmlns:p14="http://schemas.microsoft.com/office/powerpoint/2010/main" val="40210334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a:solidFill>
                  <a:schemeClr val="tx1"/>
                </a:solidFill>
                <a:latin typeface="Arial" panose="020B0604020202020204" pitchFamily="34" charset="0"/>
              </a:rPr>
              <a:t>The Annuity</a:t>
            </a:r>
            <a:r>
              <a:rPr lang="en-US" altLang="en-US" b="1">
                <a:solidFill>
                  <a:srgbClr val="114FFB"/>
                </a:solidFill>
                <a:latin typeface="Arial" panose="020B0604020202020204" pitchFamily="34" charset="0"/>
              </a:rPr>
              <a:t> </a:t>
            </a:r>
          </a:p>
        </p:txBody>
      </p:sp>
      <p:sp>
        <p:nvSpPr>
          <p:cNvPr id="573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pPr>
            <a:r>
              <a:rPr lang="en-US" altLang="en-US" sz="2400">
                <a:solidFill>
                  <a:schemeClr val="tx1"/>
                </a:solidFill>
                <a:latin typeface="Arial" panose="020B0604020202020204" pitchFamily="34" charset="0"/>
              </a:rPr>
              <a:t>Annuity of 55% of selected base amount regardless of the annuitant’s age </a:t>
            </a:r>
          </a:p>
          <a:p>
            <a:pPr eaLnBrk="1" hangingPunct="1">
              <a:lnSpc>
                <a:spcPct val="100000"/>
              </a:lnSpc>
            </a:pPr>
            <a:endParaRPr lang="en-US" altLang="en-US" sz="2400">
              <a:solidFill>
                <a:schemeClr val="tx1"/>
              </a:solidFill>
              <a:latin typeface="Arial" panose="020B0604020202020204" pitchFamily="34" charset="0"/>
            </a:endParaRPr>
          </a:p>
          <a:p>
            <a:pPr eaLnBrk="1" hangingPunct="1">
              <a:lnSpc>
                <a:spcPct val="100000"/>
              </a:lnSpc>
            </a:pPr>
            <a:r>
              <a:rPr lang="en-US" altLang="en-US" sz="2400">
                <a:latin typeface="Arial" panose="020B0604020202020204" pitchFamily="34" charset="0"/>
              </a:rPr>
              <a:t>Paid until annuitant becomes ineligible or dies</a:t>
            </a:r>
            <a:endParaRPr lang="en-US" altLang="en-US" sz="2400">
              <a:solidFill>
                <a:schemeClr val="tx1"/>
              </a:solidFill>
              <a:latin typeface="Arial" panose="020B0604020202020204" pitchFamily="34" charset="0"/>
            </a:endParaRPr>
          </a:p>
        </p:txBody>
      </p:sp>
    </p:spTree>
    <p:extLst>
      <p:ext uri="{BB962C8B-B14F-4D97-AF65-F5344CB8AC3E}">
        <p14:creationId xmlns:p14="http://schemas.microsoft.com/office/powerpoint/2010/main" val="9319545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i="1">
                <a:latin typeface="Arial" panose="020B0604020202020204" pitchFamily="34" charset="0"/>
              </a:rPr>
              <a:t>     </a:t>
            </a:r>
            <a:r>
              <a:rPr lang="en-US" altLang="en-US" b="1">
                <a:solidFill>
                  <a:schemeClr val="tx1"/>
                </a:solidFill>
                <a:latin typeface="Arial" panose="020B0604020202020204" pitchFamily="34" charset="0"/>
              </a:rPr>
              <a:t>About Elections</a:t>
            </a:r>
            <a:endParaRPr lang="en-US" altLang="en-US" b="1">
              <a:solidFill>
                <a:srgbClr val="E5405D"/>
              </a:solidFill>
              <a:latin typeface="Arial" panose="020B0604020202020204" pitchFamily="34" charset="0"/>
            </a:endParaRPr>
          </a:p>
        </p:txBody>
      </p:sp>
      <p:sp>
        <p:nvSpPr>
          <p:cNvPr id="6" name="Rectangle 1144"/>
          <p:cNvSpPr>
            <a:spLocks noGrp="1" noChangeArrowheads="1"/>
          </p:cNvSpPr>
          <p:nvPr>
            <p:ph idx="1"/>
          </p:nvPr>
        </p:nvSpPr>
        <p:spPr bwMode="auto">
          <a:xfrm>
            <a:off x="628650" y="1825625"/>
            <a:ext cx="7886700" cy="3670236"/>
          </a:xfrm>
          <a:prstGeom prst="rect">
            <a:avLst/>
          </a:prstGeom>
          <a:noFill/>
          <a:ln w="12700">
            <a:noFill/>
            <a:miter lim="800000"/>
            <a:headEnd/>
            <a:tailEnd/>
          </a:ln>
          <a:effectLst/>
        </p:spPr>
        <p:txBody>
          <a:bodyPr wrap="square" lIns="90488" tIns="44450" rIns="90488" bIns="44450">
            <a:spAutoFit/>
          </a:bodyPr>
          <a:lstStyle/>
          <a:p>
            <a:pPr>
              <a:lnSpc>
                <a:spcPct val="100000"/>
              </a:lnSpc>
              <a:buFont typeface="Arial" pitchFamily="34" charset="0"/>
              <a:buChar char="•"/>
              <a:defRPr/>
            </a:pPr>
            <a:r>
              <a:rPr lang="en-US" sz="2400"/>
              <a:t> SBP Election must be made prior to retirement</a:t>
            </a:r>
          </a:p>
          <a:p>
            <a:pPr lvl="1">
              <a:lnSpc>
                <a:spcPct val="100000"/>
              </a:lnSpc>
              <a:buFontTx/>
              <a:buChar char="‒"/>
              <a:defRPr/>
            </a:pPr>
            <a:r>
              <a:rPr lang="en-US" sz="2400"/>
              <a:t>If election not made prior to retirement, by law, the member receives automatic full coverage for spouse and or children at retirement</a:t>
            </a:r>
          </a:p>
          <a:p>
            <a:pPr marL="457200" lvl="1" indent="0">
              <a:lnSpc>
                <a:spcPct val="100000"/>
              </a:lnSpc>
              <a:buNone/>
              <a:defRPr/>
            </a:pPr>
            <a:endParaRPr lang="en-US" sz="2400"/>
          </a:p>
          <a:p>
            <a:pPr>
              <a:lnSpc>
                <a:spcPct val="100000"/>
              </a:lnSpc>
              <a:buFont typeface="Arial" pitchFamily="34" charset="0"/>
              <a:buChar char="•"/>
              <a:defRPr/>
            </a:pPr>
            <a:r>
              <a:rPr lang="en-US" sz="2400"/>
              <a:t> All Soldiers retiring based on an active duty law and Reserve Soldiers who elected RCSBP Option A must complete the SBP section of the DD Form 2656,       even if they have no eligible beneficiaries     </a:t>
            </a:r>
          </a:p>
        </p:txBody>
      </p:sp>
    </p:spTree>
    <p:extLst>
      <p:ext uri="{BB962C8B-B14F-4D97-AF65-F5344CB8AC3E}">
        <p14:creationId xmlns:p14="http://schemas.microsoft.com/office/powerpoint/2010/main" val="3522088462"/>
      </p:ext>
    </p:extLst>
  </p:cSld>
  <p:clrMapOvr>
    <a:masterClrMapping/>
  </p:clrMapOvr>
  <p:transition/>
</p:sld>
</file>

<file path=ppt/theme/theme1.xml><?xml version="1.0" encoding="utf-8"?>
<a:theme xmlns:a="http://schemas.openxmlformats.org/drawingml/2006/main" name="Office Theme">
  <a:themeElements>
    <a:clrScheme name="Army Primary">
      <a:dk1>
        <a:srgbClr val="221F20"/>
      </a:dk1>
      <a:lt1>
        <a:srgbClr val="FFFFFF"/>
      </a:lt1>
      <a:dk2>
        <a:srgbClr val="2F372F"/>
      </a:dk2>
      <a:lt2>
        <a:srgbClr val="FFCC01"/>
      </a:lt2>
      <a:accent1>
        <a:srgbClr val="F1E4C7"/>
      </a:accent1>
      <a:accent2>
        <a:srgbClr val="727365"/>
      </a:accent2>
      <a:accent3>
        <a:srgbClr val="BFB8A6"/>
      </a:accent3>
      <a:accent4>
        <a:srgbClr val="F16521"/>
      </a:accent4>
      <a:accent5>
        <a:srgbClr val="CF0000"/>
      </a:accent5>
      <a:accent6>
        <a:srgbClr val="2DAA2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804EBCBCBDD640A896B77041974339" ma:contentTypeVersion="16" ma:contentTypeDescription="Create a new document." ma:contentTypeScope="" ma:versionID="3eb8c3791f62b906d0f4be5f7586d1de">
  <xsd:schema xmlns:xsd="http://www.w3.org/2001/XMLSchema" xmlns:xs="http://www.w3.org/2001/XMLSchema" xmlns:p="http://schemas.microsoft.com/office/2006/metadata/properties" xmlns:ns1="http://schemas.microsoft.com/sharepoint/v3" xmlns:ns2="b3b59ec0-021d-4932-985c-99a098caf4c0" xmlns:ns3="ce089e29-a90f-45be-b8b8-6f0a98964255" targetNamespace="http://schemas.microsoft.com/office/2006/metadata/properties" ma:root="true" ma:fieldsID="c18944352ddb9f79ac522b2a10fd308d" ns1:_="" ns2:_="" ns3:_="">
    <xsd:import namespace="http://schemas.microsoft.com/sharepoint/v3"/>
    <xsd:import namespace="b3b59ec0-021d-4932-985c-99a098caf4c0"/>
    <xsd:import namespace="ce089e29-a90f-45be-b8b8-6f0a989642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59ec0-021d-4932-985c-99a098caf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089e29-a90f-45be-b8b8-6f0a989642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414dfda-d20a-4c86-bc3f-9bdf5106a21f}" ma:internalName="TaxCatchAll" ma:showField="CatchAllData" ma:web="ce089e29-a90f-45be-b8b8-6f0a989642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ce089e29-a90f-45be-b8b8-6f0a98964255" xsi:nil="true"/>
    <_ip_UnifiedCompliancePolicyProperties xmlns="http://schemas.microsoft.com/sharepoint/v3" xsi:nil="true"/>
    <lcf76f155ced4ddcb4097134ff3c332f xmlns="b3b59ec0-021d-4932-985c-99a098caf4c0">
      <Terms xmlns="http://schemas.microsoft.com/office/infopath/2007/PartnerControls"/>
    </lcf76f155ced4ddcb4097134ff3c332f>
    <SharedWithUsers xmlns="ce089e29-a90f-45be-b8b8-6f0a98964255">
      <UserInfo>
        <DisplayName>Anderson, Julius S CIV USARMY USAG (USA)</DisplayName>
        <AccountId>310</AccountId>
        <AccountType/>
      </UserInfo>
      <UserInfo>
        <DisplayName>Hastings, Joseph M CIV USARMY ASA (USA)</DisplayName>
        <AccountId>108</AccountId>
        <AccountType/>
      </UserInfo>
    </SharedWithUsers>
  </documentManagement>
</p:properties>
</file>

<file path=customXml/itemProps1.xml><?xml version="1.0" encoding="utf-8"?>
<ds:datastoreItem xmlns:ds="http://schemas.openxmlformats.org/officeDocument/2006/customXml" ds:itemID="{1EAB6112-F5AE-40C7-B715-0AF9318E1238}">
  <ds:schemaRefs>
    <ds:schemaRef ds:uri="http://schemas.microsoft.com/sharepoint/v3/contenttype/forms"/>
  </ds:schemaRefs>
</ds:datastoreItem>
</file>

<file path=customXml/itemProps2.xml><?xml version="1.0" encoding="utf-8"?>
<ds:datastoreItem xmlns:ds="http://schemas.openxmlformats.org/officeDocument/2006/customXml" ds:itemID="{811AF697-549E-4106-A4E8-C6196BBAD244}">
  <ds:schemaRefs>
    <ds:schemaRef ds:uri="b3b59ec0-021d-4932-985c-99a098caf4c0"/>
    <ds:schemaRef ds:uri="ce089e29-a90f-45be-b8b8-6f0a989642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E1A26C-942A-419B-8045-13729B017106}">
  <ds:schemaRefs>
    <ds:schemaRef ds:uri="b3b59ec0-021d-4932-985c-99a098caf4c0"/>
    <ds:schemaRef ds:uri="ce089e29-a90f-45be-b8b8-6f0a9896425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On-screen Show (4:3)</PresentationFormat>
  <Slides>57</Slides>
  <Notes>57</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Our Goal</vt:lpstr>
      <vt:lpstr>The Bottom Line</vt:lpstr>
      <vt:lpstr>Purpose</vt:lpstr>
      <vt:lpstr>Which risk are you willing to take?</vt:lpstr>
      <vt:lpstr>What is the risk of your spouse outliving you?</vt:lpstr>
      <vt:lpstr>What is SBP?</vt:lpstr>
      <vt:lpstr>The Annuity </vt:lpstr>
      <vt:lpstr>     About Elections</vt:lpstr>
      <vt:lpstr>     About Elections </vt:lpstr>
      <vt:lpstr>     About Elections </vt:lpstr>
      <vt:lpstr>SBP Election Categories</vt:lpstr>
      <vt:lpstr>Spouse Election Category</vt:lpstr>
      <vt:lpstr>Spouse Election</vt:lpstr>
      <vt:lpstr>Spouse Election</vt:lpstr>
      <vt:lpstr>Spouse &amp; Child(ren) Election</vt:lpstr>
      <vt:lpstr>Child(ren) Only Election</vt:lpstr>
      <vt:lpstr>Child(ren) Only Election</vt:lpstr>
      <vt:lpstr>Child Eligibility</vt:lpstr>
      <vt:lpstr>Incapacitated Child Considerations</vt:lpstr>
      <vt:lpstr>Advice: Seriously Consider Child Coverage!</vt:lpstr>
      <vt:lpstr>Former Spouse (FS)</vt:lpstr>
      <vt:lpstr>Former Spouse (FS)</vt:lpstr>
      <vt:lpstr>Insurable Interest Election Category</vt:lpstr>
      <vt:lpstr>Insurable Interest Election Category</vt:lpstr>
      <vt:lpstr>Insurable Interest Election Category</vt:lpstr>
      <vt:lpstr>Spouse Concurrence </vt:lpstr>
      <vt:lpstr>Spouse Concurrence </vt:lpstr>
      <vt:lpstr>No Beneficiary at Retirement?</vt:lpstr>
      <vt:lpstr>SBP Termination Feature</vt:lpstr>
      <vt:lpstr>Termination Feature</vt:lpstr>
      <vt:lpstr>Base Amount</vt:lpstr>
      <vt:lpstr>Estimating Your Retired Pay and Premiums</vt:lpstr>
      <vt:lpstr> SBP Cost Formula         (Spouse Only)</vt:lpstr>
      <vt:lpstr>Sample SBP Costs</vt:lpstr>
      <vt:lpstr>Tax Free Premiums – Real cost of SBP</vt:lpstr>
      <vt:lpstr>Threshold Spouse SBP Calculation</vt:lpstr>
      <vt:lpstr>How can I tailor SBP to meet my needs?  Think “Base Amount”</vt:lpstr>
      <vt:lpstr>“30-Year Paid-Up Provision”</vt:lpstr>
      <vt:lpstr>Replacement Value of Annuity</vt:lpstr>
      <vt:lpstr>Inflation Adjusted Annuity</vt:lpstr>
      <vt:lpstr>Replacing SBP with Life Insurance Proceeds How Long Do They Last? </vt:lpstr>
      <vt:lpstr>Comparing SBP to Life Insurance</vt:lpstr>
      <vt:lpstr>SBP Cost of Living Adjustments (COLA)</vt:lpstr>
      <vt:lpstr>Cost in Today’s Dollars; Benefit in Tomorrow’s Dollars</vt:lpstr>
      <vt:lpstr>SBP Positives</vt:lpstr>
      <vt:lpstr>SBP Positives (continued)</vt:lpstr>
      <vt:lpstr>Medical Retirement SBP Considerations</vt:lpstr>
      <vt:lpstr>SBP and Dependency and Indemnity Compensation (DIC)</vt:lpstr>
      <vt:lpstr>Withdrawal from SBP Based on  VA Total Disability Rating</vt:lpstr>
      <vt:lpstr>Withdrawal from SBP Based on  VA Total Disability Rating</vt:lpstr>
      <vt:lpstr>Payment of SBP Cost When Retired Pay is Completely Offset by VA Disability Pay</vt:lpstr>
      <vt:lpstr>Payment of SBP Cost When Retired Pay is Completely Offset by VA Disability Pay</vt:lpstr>
      <vt:lpstr>Actual Widows’ Views on SBP</vt:lpstr>
      <vt:lpstr>For More SBP Information….</vt:lpstr>
      <vt:lpstr>Remember:</vt:lpstr>
      <vt:lpstr>PowerPoint Presentation</vt:lpstr>
    </vt:vector>
  </TitlesOfParts>
  <Company>Defense Information Systems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Patricia K CIV USARMY HQDA DCS G-1 (USA)</dc:creator>
  <cp:revision>3</cp:revision>
  <dcterms:created xsi:type="dcterms:W3CDTF">2024-02-26T16:12:53Z</dcterms:created>
  <dcterms:modified xsi:type="dcterms:W3CDTF">2024-05-09T16:51:46Z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0x01010077804EBCBCBDD640A896B77041974339</vt:lpwstr>
  </property>
  <property fmtid="{D5CDD505-2E9C-101B-9397-08002B2CF9AE}" pid="3" name="MediaServiceImageTags">
    <vt:lpwstr/>
  </property>
</Properties>
</file>