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Lst>
  <p:notesMasterIdLst>
    <p:notesMasterId r:id="rId30"/>
  </p:notesMasterIdLst>
  <p:handoutMasterIdLst>
    <p:handoutMasterId r:id="rId31"/>
  </p:handoutMasterIdLst>
  <p:sldIdLst>
    <p:sldId id="394" r:id="rId6"/>
    <p:sldId id="406" r:id="rId7"/>
    <p:sldId id="395" r:id="rId8"/>
    <p:sldId id="428" r:id="rId9"/>
    <p:sldId id="429" r:id="rId10"/>
    <p:sldId id="422" r:id="rId11"/>
    <p:sldId id="430" r:id="rId12"/>
    <p:sldId id="409" r:id="rId13"/>
    <p:sldId id="423" r:id="rId14"/>
    <p:sldId id="408" r:id="rId15"/>
    <p:sldId id="420" r:id="rId16"/>
    <p:sldId id="421" r:id="rId17"/>
    <p:sldId id="424" r:id="rId18"/>
    <p:sldId id="425" r:id="rId19"/>
    <p:sldId id="426" r:id="rId20"/>
    <p:sldId id="414" r:id="rId21"/>
    <p:sldId id="427" r:id="rId22"/>
    <p:sldId id="415" r:id="rId23"/>
    <p:sldId id="416" r:id="rId24"/>
    <p:sldId id="417" r:id="rId25"/>
    <p:sldId id="419" r:id="rId26"/>
    <p:sldId id="431" r:id="rId27"/>
    <p:sldId id="400" r:id="rId28"/>
    <p:sldId id="4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3" pos="48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B7472A"/>
    <a:srgbClr val="F5F5F5"/>
    <a:srgbClr val="9FCDB3"/>
    <a:srgbClr val="217346"/>
    <a:srgbClr val="000000"/>
    <a:srgbClr val="D9D9D9"/>
    <a:srgbClr val="F3F2F1"/>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209" autoAdjust="0"/>
  </p:normalViewPr>
  <p:slideViewPr>
    <p:cSldViewPr snapToGrid="0">
      <p:cViewPr varScale="1">
        <p:scale>
          <a:sx n="79" d="100"/>
          <a:sy n="79" d="100"/>
        </p:scale>
        <p:origin x="1782" y="96"/>
      </p:cViewPr>
      <p:guideLst>
        <p:guide orient="horz" pos="2880"/>
        <p:guide pos="4800"/>
      </p:guideLst>
    </p:cSldViewPr>
  </p:slideViewPr>
  <p:outlineViewPr>
    <p:cViewPr>
      <p:scale>
        <a:sx n="33" d="100"/>
        <a:sy n="33" d="100"/>
      </p:scale>
      <p:origin x="0" y="-85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62708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1862287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284896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84021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387682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20951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697793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106807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117815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151162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102713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2854881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261835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21</a:t>
            </a:fld>
            <a:endParaRPr lang="en-US"/>
          </a:p>
        </p:txBody>
      </p:sp>
    </p:spTree>
    <p:extLst>
      <p:ext uri="{BB962C8B-B14F-4D97-AF65-F5344CB8AC3E}">
        <p14:creationId xmlns:p14="http://schemas.microsoft.com/office/powerpoint/2010/main" val="337094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561719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23</a:t>
            </a:fld>
            <a:endParaRPr lang="en-US"/>
          </a:p>
        </p:txBody>
      </p:sp>
    </p:spTree>
    <p:extLst>
      <p:ext uri="{BB962C8B-B14F-4D97-AF65-F5344CB8AC3E}">
        <p14:creationId xmlns:p14="http://schemas.microsoft.com/office/powerpoint/2010/main" val="196252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24</a:t>
            </a:fld>
            <a:endParaRPr lang="en-US"/>
          </a:p>
        </p:txBody>
      </p:sp>
    </p:spTree>
    <p:extLst>
      <p:ext uri="{BB962C8B-B14F-4D97-AF65-F5344CB8AC3E}">
        <p14:creationId xmlns:p14="http://schemas.microsoft.com/office/powerpoint/2010/main" val="146202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368513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68783-2A15-C793-1993-94A4429CB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B694F-1825-0C02-0774-36A3F891C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332FC-2642-616A-AE8D-65EFF7E6DC07}"/>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CDF98BBB-6EA7-52BE-DE3F-04216024B03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4B0D95B4-434E-A539-AE7C-FD8A21842EED}"/>
              </a:ext>
            </a:extLst>
          </p:cNvPr>
          <p:cNvSpPr>
            <a:spLocks noGrp="1"/>
          </p:cNvSpPr>
          <p:nvPr>
            <p:ph type="sldNum" sz="quarter" idx="5"/>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125248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426765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118802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25480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213714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1546838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6CD4A8-8154-0AA2-A2AB-9AD82CD7406C}"/>
              </a:ext>
            </a:extLst>
          </p:cNvPr>
          <p:cNvPicPr>
            <a:picLocks noChangeAspect="1"/>
          </p:cNvPicPr>
          <p:nvPr userDrawn="1"/>
        </p:nvPicPr>
        <p:blipFill>
          <a:blip r:embed="rId2">
            <a:alphaModFix amt="5000"/>
          </a:blip>
          <a:srcRect/>
          <a:stretch/>
        </p:blipFill>
        <p:spPr>
          <a:xfrm>
            <a:off x="3145552" y="515128"/>
            <a:ext cx="5900895" cy="5900895"/>
          </a:xfrm>
          <a:prstGeom prst="rect">
            <a:avLst/>
          </a:prstGeom>
        </p:spPr>
      </p:pic>
      <p:sp>
        <p:nvSpPr>
          <p:cNvPr id="2" name="Title 1"/>
          <p:cNvSpPr>
            <a:spLocks noGrp="1"/>
          </p:cNvSpPr>
          <p:nvPr>
            <p:ph type="title" hasCustomPrompt="1"/>
          </p:nvPr>
        </p:nvSpPr>
        <p:spPr>
          <a:xfrm>
            <a:off x="533400" y="2551176"/>
            <a:ext cx="11087100" cy="914400"/>
          </a:xfrm>
        </p:spPr>
        <p:txBody>
          <a:bodyPr/>
          <a:lstStyle>
            <a:lvl1pPr algn="ctr">
              <a:defRPr sz="5400" b="0">
                <a:solidFill>
                  <a:schemeClr val="tx1"/>
                </a:solidFill>
              </a:defRPr>
            </a:lvl1pPr>
          </a:lstStyle>
          <a:p>
            <a:r>
              <a:rPr lang="en-US" dirty="0"/>
              <a:t>Presentation Cover Title</a:t>
            </a:r>
          </a:p>
        </p:txBody>
      </p:sp>
      <p:sp>
        <p:nvSpPr>
          <p:cNvPr id="5" name="Text Placeholder 4">
            <a:extLst>
              <a:ext uri="{FF2B5EF4-FFF2-40B4-BE49-F238E27FC236}">
                <a16:creationId xmlns:a16="http://schemas.microsoft.com/office/drawing/2014/main" id="{B107D0E1-EAED-8E08-24BA-8F930364BA96}"/>
              </a:ext>
            </a:extLst>
          </p:cNvPr>
          <p:cNvSpPr>
            <a:spLocks noGrp="1"/>
          </p:cNvSpPr>
          <p:nvPr>
            <p:ph type="body" sz="quarter" idx="10" hasCustomPrompt="1"/>
          </p:nvPr>
        </p:nvSpPr>
        <p:spPr>
          <a:xfrm>
            <a:off x="533400" y="3575304"/>
            <a:ext cx="11087100" cy="862012"/>
          </a:xfrm>
        </p:spPr>
        <p:txBody>
          <a:bodyPr>
            <a:normAutofit/>
          </a:bodyPr>
          <a:lstStyle>
            <a:lvl1pPr algn="ctr">
              <a:defRPr sz="2400" b="0">
                <a:solidFill>
                  <a:schemeClr val="accent4">
                    <a:lumMod val="60000"/>
                    <a:lumOff val="40000"/>
                  </a:schemeClr>
                </a:solidFill>
              </a:defRPr>
            </a:lvl1pPr>
          </a:lstStyle>
          <a:p>
            <a:pPr lvl="0"/>
            <a:r>
              <a:rPr lang="en-US" dirty="0"/>
              <a:t>Name | Title | Event Name</a:t>
            </a:r>
            <a:br>
              <a:rPr lang="en-US" dirty="0"/>
            </a:br>
            <a:r>
              <a:rPr lang="en-US" dirty="0"/>
              <a:t>Month DD, Year</a:t>
            </a:r>
          </a:p>
        </p:txBody>
      </p:sp>
    </p:spTree>
    <p:extLst>
      <p:ext uri="{BB962C8B-B14F-4D97-AF65-F5344CB8AC3E}">
        <p14:creationId xmlns:p14="http://schemas.microsoft.com/office/powerpoint/2010/main" val="80722488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ntac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35502" y="279966"/>
            <a:ext cx="10094140" cy="557784"/>
          </a:xfrm>
        </p:spPr>
        <p:txBody>
          <a:bodyPr/>
          <a:lstStyle>
            <a:lvl1pPr>
              <a:defRPr/>
            </a:lvl1pPr>
          </a:lstStyle>
          <a:p>
            <a:r>
              <a:rPr lang="en-US" dirty="0"/>
              <a:t>Questions</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701E83E1-4944-4621-AD39-8EC05DEA89ED}" type="datetime1">
              <a:rPr lang="en-US" smtClean="0"/>
              <a:t>12/6/2024</a:t>
            </a:fld>
            <a:endParaRPr lang="en-US"/>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hasCustomPrompt="1"/>
          </p:nvPr>
        </p:nvSpPr>
        <p:spPr>
          <a:xfrm>
            <a:off x="530760" y="1463040"/>
            <a:ext cx="5330952" cy="4601748"/>
          </a:xfrm>
        </p:spPr>
        <p:txBody>
          <a:bodyPr/>
          <a:lstStyle>
            <a:lvl1pPr algn="ctr">
              <a:defRPr b="0"/>
            </a:lvl1pPr>
          </a:lstStyle>
          <a:p>
            <a:pPr lvl="0"/>
            <a:r>
              <a:rPr lang="en-US" dirty="0"/>
              <a:t>First and Last Name </a:t>
            </a:r>
            <a:br>
              <a:rPr lang="en-US" dirty="0"/>
            </a:br>
            <a:r>
              <a:rPr lang="en-US" dirty="0"/>
              <a:t>Title</a:t>
            </a:r>
            <a:br>
              <a:rPr lang="en-US" dirty="0"/>
            </a:br>
            <a:r>
              <a:rPr lang="en-US" dirty="0"/>
              <a:t>Division | Section</a:t>
            </a:r>
            <a:br>
              <a:rPr lang="en-US" dirty="0"/>
            </a:br>
            <a:r>
              <a:rPr lang="en-US" dirty="0"/>
              <a:t>Office: (602) 123-1234</a:t>
            </a:r>
            <a:br>
              <a:rPr lang="en-US" dirty="0"/>
            </a:br>
            <a:r>
              <a:rPr lang="en-US" dirty="0"/>
              <a:t>Mobile: (602) 123-1234 (optional)</a:t>
            </a:r>
            <a:br>
              <a:rPr lang="en-US" dirty="0"/>
            </a:br>
            <a:r>
              <a:rPr lang="en-US" dirty="0"/>
              <a:t>Email Address</a:t>
            </a:r>
          </a:p>
        </p:txBody>
      </p:sp>
      <p:sp>
        <p:nvSpPr>
          <p:cNvPr id="8" name="Content Placeholder 6">
            <a:extLst>
              <a:ext uri="{FF2B5EF4-FFF2-40B4-BE49-F238E27FC236}">
                <a16:creationId xmlns:a16="http://schemas.microsoft.com/office/drawing/2014/main" id="{904E943F-C687-D3B3-4E36-65D69E3E2F0C}"/>
              </a:ext>
            </a:extLst>
          </p:cNvPr>
          <p:cNvSpPr>
            <a:spLocks noGrp="1"/>
          </p:cNvSpPr>
          <p:nvPr>
            <p:ph sz="quarter" idx="14" hasCustomPrompt="1"/>
          </p:nvPr>
        </p:nvSpPr>
        <p:spPr>
          <a:xfrm>
            <a:off x="6298690" y="1463040"/>
            <a:ext cx="5330952" cy="4601748"/>
          </a:xfrm>
        </p:spPr>
        <p:txBody>
          <a:bodyPr/>
          <a:lstStyle>
            <a:lvl1pPr algn="ctr">
              <a:defRPr b="0" i="0"/>
            </a:lvl1pPr>
            <a:lvl2pPr marL="0" indent="0" algn="ctr">
              <a:buNone/>
              <a:defRPr/>
            </a:lvl2pPr>
          </a:lstStyle>
          <a:p>
            <a:pPr lvl="0"/>
            <a:r>
              <a:rPr lang="en-US" dirty="0"/>
              <a:t>First and Last Name</a:t>
            </a:r>
            <a:br>
              <a:rPr lang="en-US" dirty="0"/>
            </a:br>
            <a:r>
              <a:rPr lang="en-US" dirty="0"/>
              <a:t>Title</a:t>
            </a:r>
            <a:br>
              <a:rPr lang="en-US" dirty="0"/>
            </a:br>
            <a:r>
              <a:rPr lang="en-US" dirty="0"/>
              <a:t>Division | Section</a:t>
            </a:r>
            <a:br>
              <a:rPr lang="en-US" dirty="0"/>
            </a:br>
            <a:r>
              <a:rPr lang="en-US" dirty="0"/>
              <a:t>Office: (602) 123-1234</a:t>
            </a:r>
            <a:br>
              <a:rPr lang="en-US" dirty="0"/>
            </a:br>
            <a:r>
              <a:rPr lang="en-US" dirty="0"/>
              <a:t>Mobile: (602) 123-1234 (optional)</a:t>
            </a:r>
            <a:br>
              <a:rPr lang="en-US" dirty="0"/>
            </a:br>
            <a:r>
              <a:rPr lang="en-US" dirty="0"/>
              <a:t>Email Address</a:t>
            </a:r>
          </a:p>
        </p:txBody>
      </p:sp>
      <p:pic>
        <p:nvPicPr>
          <p:cNvPr id="6" name="Picture 5">
            <a:extLst>
              <a:ext uri="{FF2B5EF4-FFF2-40B4-BE49-F238E27FC236}">
                <a16:creationId xmlns:a16="http://schemas.microsoft.com/office/drawing/2014/main" id="{C50A4088-6260-5DC2-4E74-07EF3DF5CD27}"/>
              </a:ext>
            </a:extLst>
          </p:cNvPr>
          <p:cNvPicPr>
            <a:picLocks noChangeAspect="1"/>
          </p:cNvPicPr>
          <p:nvPr userDrawn="1"/>
        </p:nvPicPr>
        <p:blipFill>
          <a:blip r:embed="rId2"/>
          <a:srcRect/>
          <a:stretch/>
        </p:blipFill>
        <p:spPr>
          <a:xfrm>
            <a:off x="603422" y="124955"/>
            <a:ext cx="867807" cy="867807"/>
          </a:xfrm>
          <a:prstGeom prst="rect">
            <a:avLst/>
          </a:prstGeom>
        </p:spPr>
      </p:pic>
    </p:spTree>
    <p:extLst>
      <p:ext uri="{BB962C8B-B14F-4D97-AF65-F5344CB8AC3E}">
        <p14:creationId xmlns:p14="http://schemas.microsoft.com/office/powerpoint/2010/main" val="342760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D0DB1611-183D-9A00-88CD-702D653BC487}"/>
              </a:ext>
            </a:extLst>
          </p:cNvPr>
          <p:cNvSpPr>
            <a:spLocks noGrp="1"/>
          </p:cNvSpPr>
          <p:nvPr>
            <p:ph sz="quarter" idx="13" hasCustomPrompt="1"/>
          </p:nvPr>
        </p:nvSpPr>
        <p:spPr>
          <a:xfrm>
            <a:off x="0" y="0"/>
            <a:ext cx="12192000" cy="6185140"/>
          </a:xfrm>
        </p:spPr>
        <p:txBody>
          <a:bodyPr anchor="ctr"/>
          <a:lstStyle>
            <a:lvl1pPr marL="0" indent="0" algn="ctr">
              <a:buNone/>
              <a:defRPr b="0"/>
            </a:lvl1pPr>
            <a:lvl2pPr algn="ctr">
              <a:defRPr/>
            </a:lvl2pPr>
            <a:lvl3pPr algn="ctr">
              <a:defRPr/>
            </a:lvl3pPr>
            <a:lvl4pPr algn="ctr">
              <a:defRPr/>
            </a:lvl4pPr>
            <a:lvl5pPr algn="ctr">
              <a:defRPr/>
            </a:lvl5pPr>
          </a:lstStyle>
          <a:p>
            <a:pPr lvl="0"/>
            <a:r>
              <a:rPr lang="en-US" dirty="0"/>
              <a:t>Full Page Image Layout</a:t>
            </a:r>
          </a:p>
          <a:p>
            <a:pPr lvl="0"/>
            <a:r>
              <a:rPr lang="en-US" dirty="0"/>
              <a:t>Insert image from your drive</a:t>
            </a:r>
          </a:p>
        </p:txBody>
      </p:sp>
      <p:sp>
        <p:nvSpPr>
          <p:cNvPr id="6" name="Date Placeholder 2">
            <a:extLst>
              <a:ext uri="{FF2B5EF4-FFF2-40B4-BE49-F238E27FC236}">
                <a16:creationId xmlns:a16="http://schemas.microsoft.com/office/drawing/2014/main" id="{E7B3A47C-707F-9A4E-CD7D-9BFBF5789B32}"/>
              </a:ext>
            </a:extLst>
          </p:cNvPr>
          <p:cNvSpPr>
            <a:spLocks noGrp="1"/>
          </p:cNvSpPr>
          <p:nvPr>
            <p:ph type="dt" sz="half" idx="10"/>
          </p:nvPr>
        </p:nvSpPr>
        <p:spPr>
          <a:xfrm>
            <a:off x="419099" y="6427391"/>
            <a:ext cx="3276600" cy="141686"/>
          </a:xfrm>
        </p:spPr>
        <p:txBody>
          <a:bodyPr/>
          <a:lstStyle>
            <a:lvl1pPr>
              <a:defRPr sz="800"/>
            </a:lvl1pPr>
          </a:lstStyle>
          <a:p>
            <a:fld id="{2CF5CAA7-0CAA-4524-AB05-34CA4A055604}" type="datetime1">
              <a:rPr lang="en-US" smtClean="0"/>
              <a:t>12/6/2024</a:t>
            </a:fld>
            <a:endParaRPr lang="en-US" dirty="0"/>
          </a:p>
        </p:txBody>
      </p:sp>
      <p:sp>
        <p:nvSpPr>
          <p:cNvPr id="7" name="Footer Placeholder 3">
            <a:extLst>
              <a:ext uri="{FF2B5EF4-FFF2-40B4-BE49-F238E27FC236}">
                <a16:creationId xmlns:a16="http://schemas.microsoft.com/office/drawing/2014/main" id="{4805435B-0FA0-01F2-4178-14658A026B7F}"/>
              </a:ext>
            </a:extLst>
          </p:cNvPr>
          <p:cNvSpPr>
            <a:spLocks noGrp="1"/>
          </p:cNvSpPr>
          <p:nvPr>
            <p:ph type="ftr" sz="quarter" idx="11"/>
          </p:nvPr>
        </p:nvSpPr>
        <p:spPr>
          <a:xfrm>
            <a:off x="4648200" y="6427391"/>
            <a:ext cx="2895600" cy="141686"/>
          </a:xfrm>
        </p:spPr>
        <p:txBody>
          <a:bodyPr/>
          <a:lstStyle>
            <a:lvl1pPr>
              <a:defRPr sz="800"/>
            </a:lvl1pPr>
          </a:lstStyle>
          <a:p>
            <a:r>
              <a:rPr lang="en-US" dirty="0"/>
              <a:t>dema.az.gov</a:t>
            </a:r>
          </a:p>
        </p:txBody>
      </p:sp>
      <p:sp>
        <p:nvSpPr>
          <p:cNvPr id="8" name="Slide Number Placeholder 4">
            <a:extLst>
              <a:ext uri="{FF2B5EF4-FFF2-40B4-BE49-F238E27FC236}">
                <a16:creationId xmlns:a16="http://schemas.microsoft.com/office/drawing/2014/main" id="{D613AE79-4641-5136-B823-B2247C1D0227}"/>
              </a:ext>
            </a:extLst>
          </p:cNvPr>
          <p:cNvSpPr>
            <a:spLocks noGrp="1"/>
          </p:cNvSpPr>
          <p:nvPr>
            <p:ph type="sldNum" sz="quarter" idx="12"/>
          </p:nvPr>
        </p:nvSpPr>
        <p:spPr>
          <a:xfrm>
            <a:off x="8353042" y="6427391"/>
            <a:ext cx="3276600" cy="141686"/>
          </a:xfrm>
        </p:spPr>
        <p:txBody>
          <a:bodyPr/>
          <a:lstStyle>
            <a:lvl1pPr>
              <a:defRPr sz="800"/>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387163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rant Layout">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E7B3A47C-707F-9A4E-CD7D-9BFBF5789B32}"/>
              </a:ext>
            </a:extLst>
          </p:cNvPr>
          <p:cNvSpPr>
            <a:spLocks noGrp="1"/>
          </p:cNvSpPr>
          <p:nvPr>
            <p:ph type="dt" sz="half" idx="10"/>
          </p:nvPr>
        </p:nvSpPr>
        <p:spPr>
          <a:xfrm>
            <a:off x="419099" y="6427391"/>
            <a:ext cx="3276600" cy="141686"/>
          </a:xfrm>
        </p:spPr>
        <p:txBody>
          <a:bodyPr/>
          <a:lstStyle>
            <a:lvl1pPr>
              <a:defRPr sz="800"/>
            </a:lvl1pPr>
          </a:lstStyle>
          <a:p>
            <a:fld id="{2CF5CAA7-0CAA-4524-AB05-34CA4A055604}" type="datetime1">
              <a:rPr lang="en-US" smtClean="0"/>
              <a:t>12/6/2024</a:t>
            </a:fld>
            <a:endParaRPr lang="en-US" dirty="0"/>
          </a:p>
        </p:txBody>
      </p:sp>
      <p:sp>
        <p:nvSpPr>
          <p:cNvPr id="7" name="Footer Placeholder 3">
            <a:extLst>
              <a:ext uri="{FF2B5EF4-FFF2-40B4-BE49-F238E27FC236}">
                <a16:creationId xmlns:a16="http://schemas.microsoft.com/office/drawing/2014/main" id="{4805435B-0FA0-01F2-4178-14658A026B7F}"/>
              </a:ext>
            </a:extLst>
          </p:cNvPr>
          <p:cNvSpPr>
            <a:spLocks noGrp="1"/>
          </p:cNvSpPr>
          <p:nvPr>
            <p:ph type="ftr" sz="quarter" idx="11"/>
          </p:nvPr>
        </p:nvSpPr>
        <p:spPr>
          <a:xfrm>
            <a:off x="4648200" y="6427391"/>
            <a:ext cx="2895600" cy="141686"/>
          </a:xfrm>
        </p:spPr>
        <p:txBody>
          <a:bodyPr/>
          <a:lstStyle>
            <a:lvl1pPr>
              <a:defRPr sz="800"/>
            </a:lvl1pPr>
          </a:lstStyle>
          <a:p>
            <a:r>
              <a:rPr lang="en-US" dirty="0"/>
              <a:t>dema.az.gov</a:t>
            </a:r>
          </a:p>
        </p:txBody>
      </p:sp>
      <p:sp>
        <p:nvSpPr>
          <p:cNvPr id="8" name="Slide Number Placeholder 4">
            <a:extLst>
              <a:ext uri="{FF2B5EF4-FFF2-40B4-BE49-F238E27FC236}">
                <a16:creationId xmlns:a16="http://schemas.microsoft.com/office/drawing/2014/main" id="{D613AE79-4641-5136-B823-B2247C1D0227}"/>
              </a:ext>
            </a:extLst>
          </p:cNvPr>
          <p:cNvSpPr>
            <a:spLocks noGrp="1"/>
          </p:cNvSpPr>
          <p:nvPr>
            <p:ph type="sldNum" sz="quarter" idx="12"/>
          </p:nvPr>
        </p:nvSpPr>
        <p:spPr>
          <a:xfrm>
            <a:off x="8353042" y="6427391"/>
            <a:ext cx="3276600" cy="141686"/>
          </a:xfrm>
        </p:spPr>
        <p:txBody>
          <a:bodyPr/>
          <a:lstStyle>
            <a:lvl1pPr>
              <a:defRPr sz="800"/>
            </a:lvl1pPr>
          </a:lstStyle>
          <a:p>
            <a:fld id="{9860EDB8-5305-433F-BE41-D7A86D811DB3}" type="slidenum">
              <a:rPr lang="en-US" smtClean="0"/>
              <a:pPr/>
              <a:t>‹#›</a:t>
            </a:fld>
            <a:endParaRPr lang="en-US" dirty="0"/>
          </a:p>
        </p:txBody>
      </p:sp>
      <p:sp>
        <p:nvSpPr>
          <p:cNvPr id="2" name="Content Placeholder 6">
            <a:extLst>
              <a:ext uri="{FF2B5EF4-FFF2-40B4-BE49-F238E27FC236}">
                <a16:creationId xmlns:a16="http://schemas.microsoft.com/office/drawing/2014/main" id="{4EAEDD69-94CF-6BAF-755A-48438A19C840}"/>
              </a:ext>
            </a:extLst>
          </p:cNvPr>
          <p:cNvSpPr>
            <a:spLocks noGrp="1"/>
          </p:cNvSpPr>
          <p:nvPr>
            <p:ph sz="quarter" idx="14" hasCustomPrompt="1"/>
          </p:nvPr>
        </p:nvSpPr>
        <p:spPr>
          <a:xfrm>
            <a:off x="227884" y="127903"/>
            <a:ext cx="5633046" cy="2950234"/>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Insert your contents here</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 to 8 lines/bullet points per quadrant</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font size to 20 pts</a:t>
            </a:r>
          </a:p>
        </p:txBody>
      </p:sp>
      <p:cxnSp>
        <p:nvCxnSpPr>
          <p:cNvPr id="3" name="Straight Connector 2">
            <a:extLst>
              <a:ext uri="{FF2B5EF4-FFF2-40B4-BE49-F238E27FC236}">
                <a16:creationId xmlns:a16="http://schemas.microsoft.com/office/drawing/2014/main" id="{61841828-60F4-32C6-E905-184DD7F8B543}"/>
              </a:ext>
            </a:extLst>
          </p:cNvPr>
          <p:cNvCxnSpPr/>
          <p:nvPr userDrawn="1"/>
        </p:nvCxnSpPr>
        <p:spPr>
          <a:xfrm>
            <a:off x="0" y="3219972"/>
            <a:ext cx="1217762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B8A959-5FEF-9B8B-F1A2-DD6DDC837EEC}"/>
              </a:ext>
            </a:extLst>
          </p:cNvPr>
          <p:cNvCxnSpPr>
            <a:cxnSpLocks/>
          </p:cNvCxnSpPr>
          <p:nvPr userDrawn="1"/>
        </p:nvCxnSpPr>
        <p:spPr>
          <a:xfrm>
            <a:off x="6088813" y="0"/>
            <a:ext cx="0" cy="618591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5CB5CFF0-13DB-180C-8747-77E6C6DD3A7D}"/>
              </a:ext>
            </a:extLst>
          </p:cNvPr>
          <p:cNvSpPr>
            <a:spLocks noGrp="1"/>
          </p:cNvSpPr>
          <p:nvPr>
            <p:ph sz="quarter" idx="15" hasCustomPrompt="1"/>
          </p:nvPr>
        </p:nvSpPr>
        <p:spPr>
          <a:xfrm>
            <a:off x="6316697" y="127903"/>
            <a:ext cx="5633046" cy="2950234"/>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Insert your contents here</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 to 8 lines/bullet points per quadrant</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font size to 20 pts</a:t>
            </a:r>
          </a:p>
        </p:txBody>
      </p:sp>
      <p:sp>
        <p:nvSpPr>
          <p:cNvPr id="10" name="Content Placeholder 6">
            <a:extLst>
              <a:ext uri="{FF2B5EF4-FFF2-40B4-BE49-F238E27FC236}">
                <a16:creationId xmlns:a16="http://schemas.microsoft.com/office/drawing/2014/main" id="{34020186-D432-5189-F202-696B6B161F0C}"/>
              </a:ext>
            </a:extLst>
          </p:cNvPr>
          <p:cNvSpPr>
            <a:spLocks noGrp="1"/>
          </p:cNvSpPr>
          <p:nvPr>
            <p:ph sz="quarter" idx="16" hasCustomPrompt="1"/>
          </p:nvPr>
        </p:nvSpPr>
        <p:spPr>
          <a:xfrm>
            <a:off x="227884" y="3357830"/>
            <a:ext cx="5633046" cy="2950234"/>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Insert your contents here</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 to 8 lines/bullet points per quadrant</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font size to 20 pts</a:t>
            </a:r>
          </a:p>
        </p:txBody>
      </p:sp>
      <p:sp>
        <p:nvSpPr>
          <p:cNvPr id="11" name="Content Placeholder 6">
            <a:extLst>
              <a:ext uri="{FF2B5EF4-FFF2-40B4-BE49-F238E27FC236}">
                <a16:creationId xmlns:a16="http://schemas.microsoft.com/office/drawing/2014/main" id="{98A26AF0-C0A0-FB97-7999-14643CE047E7}"/>
              </a:ext>
            </a:extLst>
          </p:cNvPr>
          <p:cNvSpPr>
            <a:spLocks noGrp="1"/>
          </p:cNvSpPr>
          <p:nvPr>
            <p:ph sz="quarter" idx="17" hasCustomPrompt="1"/>
          </p:nvPr>
        </p:nvSpPr>
        <p:spPr>
          <a:xfrm>
            <a:off x="6331070" y="3357830"/>
            <a:ext cx="5633046" cy="2950234"/>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Insert your contents here</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 to 8 lines/bullet points per quadrant</a:t>
            </a:r>
          </a:p>
          <a:p>
            <a:pPr marL="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font size to 20 pts</a:t>
            </a:r>
          </a:p>
        </p:txBody>
      </p:sp>
    </p:spTree>
    <p:extLst>
      <p:ext uri="{BB962C8B-B14F-4D97-AF65-F5344CB8AC3E}">
        <p14:creationId xmlns:p14="http://schemas.microsoft.com/office/powerpoint/2010/main" val="100226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397" y="2559802"/>
            <a:ext cx="11087104" cy="867807"/>
          </a:xfrm>
        </p:spPr>
        <p:txBody>
          <a:bodyPr/>
          <a:lstStyle>
            <a:lvl1pPr>
              <a:defRPr sz="5400" b="0">
                <a:solidFill>
                  <a:schemeClr val="tx1"/>
                </a:solidFill>
              </a:defRPr>
            </a:lvl1pPr>
          </a:lstStyle>
          <a:p>
            <a:r>
              <a:rPr lang="en-US" dirty="0"/>
              <a:t>Transition Slide Layout</a:t>
            </a:r>
          </a:p>
        </p:txBody>
      </p:sp>
      <p:sp>
        <p:nvSpPr>
          <p:cNvPr id="5" name="Text Placeholder 4">
            <a:extLst>
              <a:ext uri="{FF2B5EF4-FFF2-40B4-BE49-F238E27FC236}">
                <a16:creationId xmlns:a16="http://schemas.microsoft.com/office/drawing/2014/main" id="{B107D0E1-EAED-8E08-24BA-8F930364BA96}"/>
              </a:ext>
            </a:extLst>
          </p:cNvPr>
          <p:cNvSpPr>
            <a:spLocks noGrp="1"/>
          </p:cNvSpPr>
          <p:nvPr>
            <p:ph type="body" sz="quarter" idx="10" hasCustomPrompt="1"/>
          </p:nvPr>
        </p:nvSpPr>
        <p:spPr>
          <a:xfrm>
            <a:off x="533400" y="3583930"/>
            <a:ext cx="11086541" cy="818088"/>
          </a:xfrm>
        </p:spPr>
        <p:txBody>
          <a:bodyPr>
            <a:normAutofit/>
          </a:bodyPr>
          <a:lstStyle>
            <a:lvl1pPr>
              <a:defRPr sz="2400" b="0">
                <a:solidFill>
                  <a:schemeClr val="accent4">
                    <a:lumMod val="60000"/>
                    <a:lumOff val="40000"/>
                  </a:schemeClr>
                </a:solidFill>
              </a:defRPr>
            </a:lvl1pPr>
          </a:lstStyle>
          <a:p>
            <a:pPr lvl="0"/>
            <a:r>
              <a:rPr lang="en-US" dirty="0"/>
              <a:t>Add sub header (if applicable)</a:t>
            </a:r>
            <a:br>
              <a:rPr lang="en-US" dirty="0"/>
            </a:br>
            <a:r>
              <a:rPr lang="en-US" dirty="0"/>
              <a:t>Presenter’s Name, Title</a:t>
            </a:r>
          </a:p>
        </p:txBody>
      </p:sp>
      <p:pic>
        <p:nvPicPr>
          <p:cNvPr id="6" name="Picture 5">
            <a:extLst>
              <a:ext uri="{FF2B5EF4-FFF2-40B4-BE49-F238E27FC236}">
                <a16:creationId xmlns:a16="http://schemas.microsoft.com/office/drawing/2014/main" id="{976CD4A8-8154-0AA2-A2AB-9AD82CD7406C}"/>
              </a:ext>
            </a:extLst>
          </p:cNvPr>
          <p:cNvPicPr>
            <a:picLocks noChangeAspect="1"/>
          </p:cNvPicPr>
          <p:nvPr userDrawn="1"/>
        </p:nvPicPr>
        <p:blipFill>
          <a:blip r:embed="rId2"/>
          <a:srcRect/>
          <a:stretch/>
        </p:blipFill>
        <p:spPr>
          <a:xfrm>
            <a:off x="603422" y="237093"/>
            <a:ext cx="867807" cy="867807"/>
          </a:xfrm>
          <a:prstGeom prst="rect">
            <a:avLst/>
          </a:prstGeom>
        </p:spPr>
      </p:pic>
    </p:spTree>
    <p:extLst>
      <p:ext uri="{BB962C8B-B14F-4D97-AF65-F5344CB8AC3E}">
        <p14:creationId xmlns:p14="http://schemas.microsoft.com/office/powerpoint/2010/main" val="171854949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44128" y="279966"/>
            <a:ext cx="10076372" cy="557784"/>
          </a:xfrm>
        </p:spPr>
        <p:txBody>
          <a:bodyPr/>
          <a:lstStyle>
            <a:lvl1pPr>
              <a:defRPr/>
            </a:lvl1pPr>
          </a:lstStyle>
          <a:p>
            <a:r>
              <a:rPr lang="en-US" dirty="0"/>
              <a:t>Standard Layout</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45E8EB30-AC53-45C4-BDF5-34129C29857F}" type="datetime1">
              <a:rPr lang="en-US" smtClean="0"/>
              <a:t>12/6/2024</a:t>
            </a:fld>
            <a:endParaRPr lang="en-US"/>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hasCustomPrompt="1"/>
          </p:nvPr>
        </p:nvSpPr>
        <p:spPr>
          <a:xfrm>
            <a:off x="533401" y="1463040"/>
            <a:ext cx="11087100" cy="4601748"/>
          </a:xfrm>
        </p:spPr>
        <p:txBody>
          <a:bodyPr/>
          <a:lstStyle>
            <a:lvl1pPr>
              <a:defRPr b="1"/>
            </a:lvl1pPr>
          </a:lstStyle>
          <a:p>
            <a:pPr lvl="0"/>
            <a:r>
              <a:rPr lang="en-US" dirty="0"/>
              <a:t>Click to insert your sub heading</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3C467216-2E4C-1FC1-E85E-1D88A14FEC50}"/>
              </a:ext>
            </a:extLst>
          </p:cNvPr>
          <p:cNvPicPr>
            <a:picLocks noChangeAspect="1"/>
          </p:cNvPicPr>
          <p:nvPr userDrawn="1"/>
        </p:nvPicPr>
        <p:blipFill>
          <a:blip r:embed="rId2"/>
          <a:srcRect/>
          <a:stretch/>
        </p:blipFill>
        <p:spPr>
          <a:xfrm>
            <a:off x="603422" y="124955"/>
            <a:ext cx="867807" cy="867807"/>
          </a:xfrm>
          <a:prstGeom prst="rect">
            <a:avLst/>
          </a:prstGeom>
        </p:spPr>
      </p:pic>
    </p:spTree>
    <p:extLst>
      <p:ext uri="{BB962C8B-B14F-4D97-AF65-F5344CB8AC3E}">
        <p14:creationId xmlns:p14="http://schemas.microsoft.com/office/powerpoint/2010/main" val="54681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35502" y="279966"/>
            <a:ext cx="10094140" cy="557784"/>
          </a:xfrm>
        </p:spPr>
        <p:txBody>
          <a:bodyPr/>
          <a:lstStyle>
            <a:lvl1pPr>
              <a:defRPr/>
            </a:lvl1pPr>
          </a:lstStyle>
          <a:p>
            <a:r>
              <a:rPr lang="en-US" dirty="0"/>
              <a:t>Two Column Layout</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E67EFB7F-EA39-4E9D-B8CE-384C336C5E67}" type="datetime1">
              <a:rPr lang="en-US" smtClean="0"/>
              <a:t>12/6/2024</a:t>
            </a:fld>
            <a:endParaRPr lang="en-US"/>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hasCustomPrompt="1"/>
          </p:nvPr>
        </p:nvSpPr>
        <p:spPr>
          <a:xfrm>
            <a:off x="530760" y="1463040"/>
            <a:ext cx="5330952" cy="4601748"/>
          </a:xfrm>
        </p:spPr>
        <p:txBody>
          <a:bodyPr/>
          <a:lstStyle>
            <a:lvl1pPr>
              <a:defRPr b="1"/>
            </a:lvl1pPr>
          </a:lstStyle>
          <a:p>
            <a:pPr lvl="0"/>
            <a:r>
              <a:rPr lang="en-US" dirty="0"/>
              <a:t>Click to add your sub 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904E943F-C687-D3B3-4E36-65D69E3E2F0C}"/>
              </a:ext>
            </a:extLst>
          </p:cNvPr>
          <p:cNvSpPr>
            <a:spLocks noGrp="1"/>
          </p:cNvSpPr>
          <p:nvPr>
            <p:ph sz="quarter" idx="14" hasCustomPrompt="1"/>
          </p:nvPr>
        </p:nvSpPr>
        <p:spPr>
          <a:xfrm>
            <a:off x="6298690" y="1463040"/>
            <a:ext cx="5330952" cy="4601748"/>
          </a:xfrm>
        </p:spPr>
        <p:txBody>
          <a:bodyPr/>
          <a:lstStyle>
            <a:lvl1pPr>
              <a:defRPr b="1"/>
            </a:lvl1pPr>
          </a:lstStyle>
          <a:p>
            <a:pPr lvl="0"/>
            <a:r>
              <a:rPr lang="en-US" dirty="0"/>
              <a:t>Click to add your sub heading</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C50A4088-6260-5DC2-4E74-07EF3DF5CD27}"/>
              </a:ext>
            </a:extLst>
          </p:cNvPr>
          <p:cNvPicPr>
            <a:picLocks noChangeAspect="1"/>
          </p:cNvPicPr>
          <p:nvPr userDrawn="1"/>
        </p:nvPicPr>
        <p:blipFill>
          <a:blip r:embed="rId2"/>
          <a:srcRect/>
          <a:stretch/>
        </p:blipFill>
        <p:spPr>
          <a:xfrm>
            <a:off x="603422" y="124955"/>
            <a:ext cx="867807" cy="867807"/>
          </a:xfrm>
          <a:prstGeom prst="rect">
            <a:avLst/>
          </a:prstGeom>
        </p:spPr>
      </p:pic>
    </p:spTree>
    <p:extLst>
      <p:ext uri="{BB962C8B-B14F-4D97-AF65-F5344CB8AC3E}">
        <p14:creationId xmlns:p14="http://schemas.microsoft.com/office/powerpoint/2010/main" val="83321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and 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52754" y="279966"/>
            <a:ext cx="10076888" cy="557784"/>
          </a:xfrm>
        </p:spPr>
        <p:txBody>
          <a:bodyPr/>
          <a:lstStyle>
            <a:lvl1pPr>
              <a:defRPr/>
            </a:lvl1pPr>
          </a:lstStyle>
          <a:p>
            <a:r>
              <a:rPr lang="en-US" dirty="0"/>
              <a:t>One Column and Image Layout</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FC6026AC-7F77-46CB-AC15-842DC3A964C1}" type="datetime1">
              <a:rPr lang="en-US" smtClean="0"/>
              <a:t>12/6/2024</a:t>
            </a:fld>
            <a:endParaRPr lang="en-US"/>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hasCustomPrompt="1"/>
          </p:nvPr>
        </p:nvSpPr>
        <p:spPr>
          <a:xfrm>
            <a:off x="530760" y="1463040"/>
            <a:ext cx="5330952" cy="4601748"/>
          </a:xfrm>
        </p:spPr>
        <p:txBody>
          <a:bodyPr/>
          <a:lstStyle>
            <a:lvl1pPr>
              <a:defRPr/>
            </a:lvl1pPr>
          </a:lstStyle>
          <a:p>
            <a:pPr lvl="0"/>
            <a:r>
              <a:rPr lang="en-US" dirty="0"/>
              <a:t>Insert your Sub header</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2B1D425-49C3-3E41-4399-D32660635633}"/>
              </a:ext>
            </a:extLst>
          </p:cNvPr>
          <p:cNvPicPr>
            <a:picLocks noChangeAspect="1"/>
          </p:cNvPicPr>
          <p:nvPr userDrawn="1"/>
        </p:nvPicPr>
        <p:blipFill>
          <a:blip r:embed="rId2"/>
          <a:srcRect/>
          <a:stretch/>
        </p:blipFill>
        <p:spPr>
          <a:xfrm>
            <a:off x="603422" y="124955"/>
            <a:ext cx="867807" cy="867807"/>
          </a:xfrm>
          <a:prstGeom prst="rect">
            <a:avLst/>
          </a:prstGeom>
        </p:spPr>
      </p:pic>
      <p:sp>
        <p:nvSpPr>
          <p:cNvPr id="8" name="Content Placeholder 6">
            <a:extLst>
              <a:ext uri="{FF2B5EF4-FFF2-40B4-BE49-F238E27FC236}">
                <a16:creationId xmlns:a16="http://schemas.microsoft.com/office/drawing/2014/main" id="{07381134-53A4-DDE1-EE74-DF1F7B0F38C3}"/>
              </a:ext>
            </a:extLst>
          </p:cNvPr>
          <p:cNvSpPr>
            <a:spLocks noGrp="1"/>
          </p:cNvSpPr>
          <p:nvPr>
            <p:ph sz="quarter" idx="14" hasCustomPrompt="1"/>
          </p:nvPr>
        </p:nvSpPr>
        <p:spPr>
          <a:xfrm>
            <a:off x="6324600" y="1463040"/>
            <a:ext cx="5330952" cy="4601748"/>
          </a:xfrm>
        </p:spPr>
        <p:txBody>
          <a:bodyPr/>
          <a:lstStyle>
            <a:lvl1pPr>
              <a:defRPr/>
            </a:lvl1pPr>
          </a:lstStyle>
          <a:p>
            <a:pPr lvl="0"/>
            <a:r>
              <a:rPr lang="en-US" dirty="0"/>
              <a:t>Insert image</a:t>
            </a:r>
          </a:p>
        </p:txBody>
      </p:sp>
    </p:spTree>
    <p:extLst>
      <p:ext uri="{BB962C8B-B14F-4D97-AF65-F5344CB8AC3E}">
        <p14:creationId xmlns:p14="http://schemas.microsoft.com/office/powerpoint/2010/main" val="409070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with Tit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27300" y="279966"/>
            <a:ext cx="10102342" cy="557784"/>
          </a:xfrm>
        </p:spPr>
        <p:txBody>
          <a:bodyPr/>
          <a:lstStyle>
            <a:lvl1pPr>
              <a:defRPr/>
            </a:lvl1pPr>
          </a:lstStyle>
          <a:p>
            <a:r>
              <a:rPr lang="en-US" dirty="0"/>
              <a:t>Full Image with Title Layout</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A1C1B480-E722-470B-B7EE-543DDD2C63DA}" type="datetime1">
              <a:rPr lang="en-US" smtClean="0"/>
              <a:t>12/6/2024</a:t>
            </a:fld>
            <a:endParaRPr lang="en-US"/>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pic>
        <p:nvPicPr>
          <p:cNvPr id="6" name="Picture 5">
            <a:extLst>
              <a:ext uri="{FF2B5EF4-FFF2-40B4-BE49-F238E27FC236}">
                <a16:creationId xmlns:a16="http://schemas.microsoft.com/office/drawing/2014/main" id="{4E85F317-74B2-24CB-7B18-C0C7C6F51199}"/>
              </a:ext>
            </a:extLst>
          </p:cNvPr>
          <p:cNvPicPr>
            <a:picLocks noChangeAspect="1"/>
          </p:cNvPicPr>
          <p:nvPr userDrawn="1"/>
        </p:nvPicPr>
        <p:blipFill>
          <a:blip r:embed="rId2"/>
          <a:srcRect/>
          <a:stretch/>
        </p:blipFill>
        <p:spPr>
          <a:xfrm>
            <a:off x="603422" y="124955"/>
            <a:ext cx="867807" cy="867807"/>
          </a:xfrm>
          <a:prstGeom prst="rect">
            <a:avLst/>
          </a:prstGeom>
        </p:spPr>
      </p:pic>
      <p:sp>
        <p:nvSpPr>
          <p:cNvPr id="8" name="Content Placeholder 6">
            <a:extLst>
              <a:ext uri="{FF2B5EF4-FFF2-40B4-BE49-F238E27FC236}">
                <a16:creationId xmlns:a16="http://schemas.microsoft.com/office/drawing/2014/main" id="{3142C10E-7A25-1025-5EDA-FEA077A49B17}"/>
              </a:ext>
            </a:extLst>
          </p:cNvPr>
          <p:cNvSpPr>
            <a:spLocks noGrp="1"/>
          </p:cNvSpPr>
          <p:nvPr>
            <p:ph sz="quarter" idx="13" hasCustomPrompt="1"/>
          </p:nvPr>
        </p:nvSpPr>
        <p:spPr>
          <a:xfrm>
            <a:off x="533401" y="1463039"/>
            <a:ext cx="11087100" cy="4713473"/>
          </a:xfrm>
        </p:spPr>
        <p:txBody>
          <a:bodyPr anchor="t"/>
          <a:lstStyle>
            <a:lvl1pPr algn="ctr">
              <a:defRPr b="0"/>
            </a:lvl1pPr>
            <a:lvl2pPr algn="ctr">
              <a:defRPr/>
            </a:lvl2pPr>
            <a:lvl3pPr algn="ctr">
              <a:defRPr/>
            </a:lvl3pPr>
            <a:lvl4pPr algn="ctr">
              <a:defRPr/>
            </a:lvl4pPr>
            <a:lvl5pPr algn="ctr">
              <a:defRPr/>
            </a:lvl5pPr>
          </a:lstStyle>
          <a:p>
            <a:pPr lvl="0"/>
            <a:r>
              <a:rPr lang="en-US" dirty="0"/>
              <a:t>Insert image from your drive</a:t>
            </a:r>
          </a:p>
        </p:txBody>
      </p:sp>
    </p:spTree>
    <p:extLst>
      <p:ext uri="{BB962C8B-B14F-4D97-AF65-F5344CB8AC3E}">
        <p14:creationId xmlns:p14="http://schemas.microsoft.com/office/powerpoint/2010/main" val="292383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aragraph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27300" y="279966"/>
            <a:ext cx="10102342" cy="557784"/>
          </a:xfrm>
        </p:spPr>
        <p:txBody>
          <a:bodyPr/>
          <a:lstStyle>
            <a:lvl1pPr>
              <a:defRPr/>
            </a:lvl1pPr>
          </a:lstStyle>
          <a:p>
            <a:r>
              <a:rPr lang="en-US" dirty="0"/>
              <a:t>Quote/Paragraph Layout</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25CAA56C-B3AA-4FD0-A1A2-F4DAD176F848}" type="datetime1">
              <a:rPr lang="en-US" smtClean="0"/>
              <a:t>12/6/2024</a:t>
            </a:fld>
            <a:endParaRPr lang="en-US"/>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pic>
        <p:nvPicPr>
          <p:cNvPr id="6" name="Picture 5">
            <a:extLst>
              <a:ext uri="{FF2B5EF4-FFF2-40B4-BE49-F238E27FC236}">
                <a16:creationId xmlns:a16="http://schemas.microsoft.com/office/drawing/2014/main" id="{4E85F317-74B2-24CB-7B18-C0C7C6F51199}"/>
              </a:ext>
            </a:extLst>
          </p:cNvPr>
          <p:cNvPicPr>
            <a:picLocks noChangeAspect="1"/>
          </p:cNvPicPr>
          <p:nvPr userDrawn="1"/>
        </p:nvPicPr>
        <p:blipFill>
          <a:blip r:embed="rId2"/>
          <a:srcRect/>
          <a:stretch/>
        </p:blipFill>
        <p:spPr>
          <a:xfrm>
            <a:off x="603422" y="124955"/>
            <a:ext cx="867807" cy="867807"/>
          </a:xfrm>
          <a:prstGeom prst="rect">
            <a:avLst/>
          </a:prstGeom>
        </p:spPr>
      </p:pic>
      <p:sp>
        <p:nvSpPr>
          <p:cNvPr id="8" name="Content Placeholder 6">
            <a:extLst>
              <a:ext uri="{FF2B5EF4-FFF2-40B4-BE49-F238E27FC236}">
                <a16:creationId xmlns:a16="http://schemas.microsoft.com/office/drawing/2014/main" id="{3142C10E-7A25-1025-5EDA-FEA077A49B17}"/>
              </a:ext>
            </a:extLst>
          </p:cNvPr>
          <p:cNvSpPr>
            <a:spLocks noGrp="1"/>
          </p:cNvSpPr>
          <p:nvPr>
            <p:ph sz="quarter" idx="13" hasCustomPrompt="1"/>
          </p:nvPr>
        </p:nvSpPr>
        <p:spPr>
          <a:xfrm>
            <a:off x="533401" y="1463040"/>
            <a:ext cx="11087100" cy="4601748"/>
          </a:xfrm>
        </p:spPr>
        <p:txBody>
          <a:bodyPr anchor="ctr"/>
          <a:lstStyle>
            <a:lvl1pPr algn="ctr">
              <a:defRPr b="0"/>
            </a:lvl1pPr>
            <a:lvl2pPr algn="ctr">
              <a:defRPr/>
            </a:lvl2pPr>
            <a:lvl3pPr algn="ctr">
              <a:defRPr/>
            </a:lvl3pPr>
            <a:lvl4pPr algn="ctr">
              <a:defRPr/>
            </a:lvl4pPr>
            <a:lvl5pPr algn="ctr">
              <a:defRPr/>
            </a:lvl5pPr>
          </a:lstStyle>
          <a:p>
            <a:pPr lvl="0"/>
            <a:r>
              <a:rPr lang="en-US" dirty="0"/>
              <a:t>Insert quote with author’s name</a:t>
            </a:r>
            <a:br>
              <a:rPr lang="en-US" dirty="0"/>
            </a:br>
            <a:r>
              <a:rPr lang="en-US" dirty="0"/>
              <a:t> or insert your paragraph here. Limit to 6 lines for readability.</a:t>
            </a:r>
          </a:p>
        </p:txBody>
      </p:sp>
    </p:spTree>
    <p:extLst>
      <p:ext uri="{BB962C8B-B14F-4D97-AF65-F5344CB8AC3E}">
        <p14:creationId xmlns:p14="http://schemas.microsoft.com/office/powerpoint/2010/main" val="156333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44128" y="279966"/>
            <a:ext cx="10076372" cy="557784"/>
          </a:xfrm>
        </p:spPr>
        <p:txBody>
          <a:bodyPr/>
          <a:lstStyle>
            <a:lvl1pPr>
              <a:defRPr/>
            </a:lvl1pPr>
          </a:lstStyle>
          <a:p>
            <a:r>
              <a:rPr lang="en-US" dirty="0"/>
              <a:t>Quadrant with Title</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45E8EB30-AC53-45C4-BDF5-34129C29857F}" type="datetime1">
              <a:rPr lang="en-US" smtClean="0"/>
              <a:t>12/6/2024</a:t>
            </a:fld>
            <a:endParaRPr lang="en-US" dirty="0"/>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pic>
        <p:nvPicPr>
          <p:cNvPr id="6" name="Picture 5">
            <a:extLst>
              <a:ext uri="{FF2B5EF4-FFF2-40B4-BE49-F238E27FC236}">
                <a16:creationId xmlns:a16="http://schemas.microsoft.com/office/drawing/2014/main" id="{3C467216-2E4C-1FC1-E85E-1D88A14FEC50}"/>
              </a:ext>
            </a:extLst>
          </p:cNvPr>
          <p:cNvPicPr>
            <a:picLocks noChangeAspect="1"/>
          </p:cNvPicPr>
          <p:nvPr userDrawn="1"/>
        </p:nvPicPr>
        <p:blipFill>
          <a:blip r:embed="rId2"/>
          <a:srcRect/>
          <a:stretch/>
        </p:blipFill>
        <p:spPr>
          <a:xfrm>
            <a:off x="603422" y="124955"/>
            <a:ext cx="867807" cy="867807"/>
          </a:xfrm>
          <a:prstGeom prst="rect">
            <a:avLst/>
          </a:prstGeom>
        </p:spPr>
      </p:pic>
      <p:cxnSp>
        <p:nvCxnSpPr>
          <p:cNvPr id="8" name="Straight Connector 7">
            <a:extLst>
              <a:ext uri="{FF2B5EF4-FFF2-40B4-BE49-F238E27FC236}">
                <a16:creationId xmlns:a16="http://schemas.microsoft.com/office/drawing/2014/main" id="{D9EFC029-250A-3EA9-5F49-375513FBBC58}"/>
              </a:ext>
            </a:extLst>
          </p:cNvPr>
          <p:cNvCxnSpPr>
            <a:cxnSpLocks/>
          </p:cNvCxnSpPr>
          <p:nvPr userDrawn="1"/>
        </p:nvCxnSpPr>
        <p:spPr>
          <a:xfrm>
            <a:off x="156796" y="3839524"/>
            <a:ext cx="11878408"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C70CFB-A929-ACC4-EDB8-1957D5DE6C0B}"/>
              </a:ext>
            </a:extLst>
          </p:cNvPr>
          <p:cNvCxnSpPr>
            <a:cxnSpLocks/>
          </p:cNvCxnSpPr>
          <p:nvPr userDrawn="1"/>
        </p:nvCxnSpPr>
        <p:spPr>
          <a:xfrm>
            <a:off x="6096000" y="1160585"/>
            <a:ext cx="0" cy="524922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6">
            <a:extLst>
              <a:ext uri="{FF2B5EF4-FFF2-40B4-BE49-F238E27FC236}">
                <a16:creationId xmlns:a16="http://schemas.microsoft.com/office/drawing/2014/main" id="{25339294-8D55-E268-458C-8DD675FC1966}"/>
              </a:ext>
            </a:extLst>
          </p:cNvPr>
          <p:cNvSpPr>
            <a:spLocks noGrp="1"/>
          </p:cNvSpPr>
          <p:nvPr>
            <p:ph sz="quarter" idx="14" hasCustomPrompt="1"/>
          </p:nvPr>
        </p:nvSpPr>
        <p:spPr>
          <a:xfrm>
            <a:off x="227884" y="1259121"/>
            <a:ext cx="5633046" cy="2286000"/>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Keep the font size to 20 pts.</a:t>
            </a:r>
          </a:p>
          <a:p>
            <a:pPr lvl="0"/>
            <a:r>
              <a:rPr lang="en-US" dirty="0"/>
              <a:t>Use additional slides if key points are more than 6 lines.</a:t>
            </a:r>
          </a:p>
          <a:p>
            <a:pPr lvl="0"/>
            <a:r>
              <a:rPr lang="en-US" dirty="0"/>
              <a:t>Use the notes section for description and additional comments for the key points.</a:t>
            </a:r>
          </a:p>
        </p:txBody>
      </p:sp>
      <p:sp>
        <p:nvSpPr>
          <p:cNvPr id="14" name="Content Placeholder 6">
            <a:extLst>
              <a:ext uri="{FF2B5EF4-FFF2-40B4-BE49-F238E27FC236}">
                <a16:creationId xmlns:a16="http://schemas.microsoft.com/office/drawing/2014/main" id="{7AFF0657-EEFF-7110-E5A5-3B352A08E9F7}"/>
              </a:ext>
            </a:extLst>
          </p:cNvPr>
          <p:cNvSpPr>
            <a:spLocks noGrp="1"/>
          </p:cNvSpPr>
          <p:nvPr>
            <p:ph sz="quarter" idx="15" hasCustomPrompt="1"/>
          </p:nvPr>
        </p:nvSpPr>
        <p:spPr>
          <a:xfrm>
            <a:off x="6324600" y="1259120"/>
            <a:ext cx="5633046" cy="2286000"/>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Keep the font size to 20 pts.</a:t>
            </a:r>
          </a:p>
          <a:p>
            <a:pPr lvl="0"/>
            <a:r>
              <a:rPr lang="en-US" dirty="0"/>
              <a:t>Use additional slides if key points are more than 6 lines.</a:t>
            </a:r>
          </a:p>
          <a:p>
            <a:pPr lvl="0"/>
            <a:r>
              <a:rPr lang="en-US" dirty="0"/>
              <a:t>Use the notes section for description and additional comments for the key points.</a:t>
            </a:r>
          </a:p>
        </p:txBody>
      </p:sp>
      <p:sp>
        <p:nvSpPr>
          <p:cNvPr id="15" name="Content Placeholder 6">
            <a:extLst>
              <a:ext uri="{FF2B5EF4-FFF2-40B4-BE49-F238E27FC236}">
                <a16:creationId xmlns:a16="http://schemas.microsoft.com/office/drawing/2014/main" id="{4F48A1B2-D8C9-67DA-1DCF-1C26DA79817F}"/>
              </a:ext>
            </a:extLst>
          </p:cNvPr>
          <p:cNvSpPr>
            <a:spLocks noGrp="1"/>
          </p:cNvSpPr>
          <p:nvPr>
            <p:ph sz="quarter" idx="16" hasCustomPrompt="1"/>
          </p:nvPr>
        </p:nvSpPr>
        <p:spPr>
          <a:xfrm>
            <a:off x="227884" y="4082459"/>
            <a:ext cx="5633046" cy="2286000"/>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Keep the font size to 20 pts.</a:t>
            </a:r>
          </a:p>
          <a:p>
            <a:pPr lvl="0"/>
            <a:r>
              <a:rPr lang="en-US" dirty="0"/>
              <a:t>Use additional slides if key points are more than 6 lines.</a:t>
            </a:r>
          </a:p>
          <a:p>
            <a:pPr lvl="0"/>
            <a:r>
              <a:rPr lang="en-US" dirty="0"/>
              <a:t>Use the notes section for description and additional comments for the key points.</a:t>
            </a:r>
          </a:p>
        </p:txBody>
      </p:sp>
      <p:sp>
        <p:nvSpPr>
          <p:cNvPr id="16" name="Content Placeholder 6">
            <a:extLst>
              <a:ext uri="{FF2B5EF4-FFF2-40B4-BE49-F238E27FC236}">
                <a16:creationId xmlns:a16="http://schemas.microsoft.com/office/drawing/2014/main" id="{1D6A3A2F-6A36-E6F8-70ED-6DF4283E2B18}"/>
              </a:ext>
            </a:extLst>
          </p:cNvPr>
          <p:cNvSpPr>
            <a:spLocks noGrp="1"/>
          </p:cNvSpPr>
          <p:nvPr>
            <p:ph sz="quarter" idx="17" hasCustomPrompt="1"/>
          </p:nvPr>
        </p:nvSpPr>
        <p:spPr>
          <a:xfrm>
            <a:off x="6331070" y="4082459"/>
            <a:ext cx="5633046" cy="2286000"/>
          </a:xfrm>
        </p:spPr>
        <p:txBody>
          <a:bodyPr anchor="t">
            <a:normAutofit/>
          </a:bodyPr>
          <a:lstStyle>
            <a:lvl1pPr marL="274320" indent="-274320" algn="l">
              <a:lnSpc>
                <a:spcPct val="100000"/>
              </a:lnSpc>
              <a:spcBef>
                <a:spcPts val="0"/>
              </a:spcBef>
              <a:buFont typeface="Arial" panose="020B0604020202020204" pitchFamily="34" charset="0"/>
              <a:buChar char="•"/>
              <a:defRPr sz="2000" b="0"/>
            </a:lvl1pPr>
            <a:lvl2pPr algn="ctr">
              <a:defRPr/>
            </a:lvl2pPr>
            <a:lvl3pPr algn="ctr">
              <a:defRPr/>
            </a:lvl3pPr>
            <a:lvl4pPr algn="ctr">
              <a:defRPr/>
            </a:lvl4pPr>
            <a:lvl5pPr algn="ctr">
              <a:defRPr/>
            </a:lvl5pPr>
          </a:lstStyle>
          <a:p>
            <a:pPr lvl="0"/>
            <a:r>
              <a:rPr lang="en-US" dirty="0"/>
              <a:t>Keep the font size to 20 pts.</a:t>
            </a:r>
          </a:p>
          <a:p>
            <a:pPr lvl="0"/>
            <a:r>
              <a:rPr lang="en-US" dirty="0"/>
              <a:t>Use additional slides if key points are more than 6 lines.</a:t>
            </a:r>
          </a:p>
          <a:p>
            <a:pPr lvl="0"/>
            <a:r>
              <a:rPr lang="en-US" dirty="0"/>
              <a:t>Use the notes section for description and additional comments for the key points.</a:t>
            </a:r>
          </a:p>
        </p:txBody>
      </p:sp>
    </p:spTree>
    <p:extLst>
      <p:ext uri="{BB962C8B-B14F-4D97-AF65-F5344CB8AC3E}">
        <p14:creationId xmlns:p14="http://schemas.microsoft.com/office/powerpoint/2010/main" val="258342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ntac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hasCustomPrompt="1"/>
          </p:nvPr>
        </p:nvSpPr>
        <p:spPr>
          <a:xfrm>
            <a:off x="1544128" y="279966"/>
            <a:ext cx="10076372" cy="557784"/>
          </a:xfrm>
        </p:spPr>
        <p:txBody>
          <a:bodyPr/>
          <a:lstStyle>
            <a:lvl1pPr>
              <a:defRPr/>
            </a:lvl1pPr>
          </a:lstStyle>
          <a:p>
            <a:r>
              <a:rPr lang="en-US" dirty="0"/>
              <a:t>Questions</a:t>
            </a:r>
          </a:p>
        </p:txBody>
      </p:sp>
      <p:sp>
        <p:nvSpPr>
          <p:cNvPr id="3" name="Date Placeholder 2">
            <a:extLst>
              <a:ext uri="{FF2B5EF4-FFF2-40B4-BE49-F238E27FC236}">
                <a16:creationId xmlns:a16="http://schemas.microsoft.com/office/drawing/2014/main" id="{B85243B5-B498-1E60-5D02-983D13E8289B}"/>
              </a:ext>
            </a:extLst>
          </p:cNvPr>
          <p:cNvSpPr>
            <a:spLocks noGrp="1"/>
          </p:cNvSpPr>
          <p:nvPr>
            <p:ph type="dt" sz="half" idx="10"/>
          </p:nvPr>
        </p:nvSpPr>
        <p:spPr/>
        <p:txBody>
          <a:bodyPr/>
          <a:lstStyle/>
          <a:p>
            <a:fld id="{BFF1D2D8-C349-458A-B634-86F729C85243}" type="datetime1">
              <a:rPr lang="en-US" smtClean="0"/>
              <a:t>12/6/2024</a:t>
            </a:fld>
            <a:endParaRPr lang="en-US"/>
          </a:p>
        </p:txBody>
      </p:sp>
      <p:sp>
        <p:nvSpPr>
          <p:cNvPr id="4" name="Footer Placeholder 3">
            <a:extLst>
              <a:ext uri="{FF2B5EF4-FFF2-40B4-BE49-F238E27FC236}">
                <a16:creationId xmlns:a16="http://schemas.microsoft.com/office/drawing/2014/main" id="{7DBD33E4-41B8-74EC-F9A4-3E1DCC0E750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dema.az.gov</a:t>
            </a:r>
          </a:p>
        </p:txBody>
      </p:sp>
      <p:sp>
        <p:nvSpPr>
          <p:cNvPr id="5" name="Slide Number Placeholder 4">
            <a:extLst>
              <a:ext uri="{FF2B5EF4-FFF2-40B4-BE49-F238E27FC236}">
                <a16:creationId xmlns:a16="http://schemas.microsoft.com/office/drawing/2014/main" id="{522A375B-2E8B-0F31-9DE4-A5F0682ADFB7}"/>
              </a:ext>
            </a:extLst>
          </p:cNvPr>
          <p:cNvSpPr>
            <a:spLocks noGrp="1"/>
          </p:cNvSpPr>
          <p:nvPr>
            <p:ph type="sldNum" sz="quarter" idx="12"/>
          </p:nvPr>
        </p:nvSpPr>
        <p:spPr/>
        <p:txBody>
          <a:bodyPr/>
          <a:lstStyle/>
          <a:p>
            <a:fld id="{9860EDB8-5305-433F-BE41-D7A86D811DB3}" type="slidenum">
              <a:rPr lang="en-US" smtClean="0"/>
              <a:pPr/>
              <a:t>‹#›</a:t>
            </a:fld>
            <a:endParaRPr lang="en-US"/>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hasCustomPrompt="1"/>
          </p:nvPr>
        </p:nvSpPr>
        <p:spPr>
          <a:xfrm>
            <a:off x="533401" y="1463040"/>
            <a:ext cx="11096242" cy="4601748"/>
          </a:xfrm>
        </p:spPr>
        <p:txBody>
          <a:bodyPr anchor="ctr"/>
          <a:lstStyle>
            <a:lvl1pPr algn="ctr">
              <a:defRPr b="0"/>
            </a:lvl1pPr>
            <a:lvl2pPr algn="ctr">
              <a:defRPr/>
            </a:lvl2pPr>
            <a:lvl3pPr algn="ctr">
              <a:defRPr/>
            </a:lvl3pPr>
            <a:lvl4pPr algn="ctr">
              <a:defRPr/>
            </a:lvl4pPr>
            <a:lvl5pPr algn="ctr">
              <a:defRPr/>
            </a:lvl5pPr>
          </a:lstStyle>
          <a:p>
            <a:pPr lvl="0"/>
            <a:r>
              <a:rPr lang="en-US" dirty="0"/>
              <a:t>First and Last Name </a:t>
            </a:r>
            <a:br>
              <a:rPr lang="en-US" dirty="0"/>
            </a:br>
            <a:r>
              <a:rPr lang="en-US" dirty="0"/>
              <a:t>Title</a:t>
            </a:r>
            <a:br>
              <a:rPr lang="en-US" dirty="0"/>
            </a:br>
            <a:r>
              <a:rPr lang="en-US" dirty="0"/>
              <a:t>Division | Section</a:t>
            </a:r>
            <a:br>
              <a:rPr lang="en-US" dirty="0"/>
            </a:br>
            <a:r>
              <a:rPr lang="en-US" dirty="0"/>
              <a:t>Office: (602) 123-1234</a:t>
            </a:r>
            <a:br>
              <a:rPr lang="en-US" dirty="0"/>
            </a:br>
            <a:r>
              <a:rPr lang="en-US" dirty="0"/>
              <a:t>Mobile: (602) 123-1234 (optional)</a:t>
            </a:r>
            <a:br>
              <a:rPr lang="en-US" dirty="0"/>
            </a:br>
            <a:r>
              <a:rPr lang="en-US" dirty="0"/>
              <a:t>Email Address</a:t>
            </a:r>
          </a:p>
        </p:txBody>
      </p:sp>
      <p:pic>
        <p:nvPicPr>
          <p:cNvPr id="6" name="Picture 5">
            <a:extLst>
              <a:ext uri="{FF2B5EF4-FFF2-40B4-BE49-F238E27FC236}">
                <a16:creationId xmlns:a16="http://schemas.microsoft.com/office/drawing/2014/main" id="{3C467216-2E4C-1FC1-E85E-1D88A14FEC50}"/>
              </a:ext>
            </a:extLst>
          </p:cNvPr>
          <p:cNvPicPr>
            <a:picLocks noChangeAspect="1"/>
          </p:cNvPicPr>
          <p:nvPr userDrawn="1"/>
        </p:nvPicPr>
        <p:blipFill>
          <a:blip r:embed="rId2"/>
          <a:srcRect/>
          <a:stretch/>
        </p:blipFill>
        <p:spPr>
          <a:xfrm>
            <a:off x="603422" y="124955"/>
            <a:ext cx="867807" cy="867807"/>
          </a:xfrm>
          <a:prstGeom prst="rect">
            <a:avLst/>
          </a:prstGeom>
        </p:spPr>
      </p:pic>
    </p:spTree>
    <p:extLst>
      <p:ext uri="{BB962C8B-B14F-4D97-AF65-F5344CB8AC3E}">
        <p14:creationId xmlns:p14="http://schemas.microsoft.com/office/powerpoint/2010/main" val="276393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500" y="430609"/>
            <a:ext cx="11210544" cy="557784"/>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48056" y="1447800"/>
            <a:ext cx="11210543"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9099" y="6427391"/>
            <a:ext cx="3276600" cy="141686"/>
          </a:xfrm>
          <a:prstGeom prst="rect">
            <a:avLst/>
          </a:prstGeom>
        </p:spPr>
        <p:txBody>
          <a:bodyPr vert="horz" lIns="91440" tIns="45720" rIns="91440" bIns="45720" rtlCol="0" anchor="ctr"/>
          <a:lstStyle>
            <a:lvl1pPr algn="l">
              <a:defRPr sz="800" baseline="0">
                <a:solidFill>
                  <a:schemeClr val="tx1">
                    <a:lumMod val="65000"/>
                    <a:lumOff val="35000"/>
                  </a:schemeClr>
                </a:solidFill>
              </a:defRPr>
            </a:lvl1pPr>
          </a:lstStyle>
          <a:p>
            <a:fld id="{2BEA3923-52A5-4FB1-A4EE-5296D826A766}" type="datetime1">
              <a:rPr lang="en-US" smtClean="0"/>
              <a:t>12/6/2024</a:t>
            </a:fld>
            <a:endParaRPr lang="en-US"/>
          </a:p>
        </p:txBody>
      </p:sp>
      <p:sp>
        <p:nvSpPr>
          <p:cNvPr id="5" name="Footer Placeholder 4"/>
          <p:cNvSpPr>
            <a:spLocks noGrp="1"/>
          </p:cNvSpPr>
          <p:nvPr>
            <p:ph type="ftr" sz="quarter" idx="3"/>
          </p:nvPr>
        </p:nvSpPr>
        <p:spPr>
          <a:xfrm>
            <a:off x="4648200" y="6427391"/>
            <a:ext cx="2895600" cy="141686"/>
          </a:xfrm>
          <a:prstGeom prst="rect">
            <a:avLst/>
          </a:prstGeom>
        </p:spPr>
        <p:txBody>
          <a:bodyPr vert="horz" lIns="91440" tIns="45720" rIns="91440" bIns="45720" rtlCol="0" anchor="ctr"/>
          <a:lstStyle>
            <a:lvl1pPr algn="ctr">
              <a:defRPr sz="80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dirty="0"/>
              <a:t>dema.az.gov</a:t>
            </a:r>
          </a:p>
        </p:txBody>
      </p:sp>
      <p:sp>
        <p:nvSpPr>
          <p:cNvPr id="6" name="Slide Number Placeholder 5"/>
          <p:cNvSpPr>
            <a:spLocks noGrp="1"/>
          </p:cNvSpPr>
          <p:nvPr>
            <p:ph type="sldNum" sz="quarter" idx="4"/>
          </p:nvPr>
        </p:nvSpPr>
        <p:spPr>
          <a:xfrm>
            <a:off x="8353042" y="6427391"/>
            <a:ext cx="3276600" cy="141686"/>
          </a:xfrm>
          <a:prstGeom prst="rect">
            <a:avLst/>
          </a:prstGeom>
        </p:spPr>
        <p:txBody>
          <a:bodyPr vert="horz" lIns="91440" tIns="45720" rIns="91440" bIns="45720" rtlCol="0" anchor="ctr"/>
          <a:lstStyle>
            <a:lvl1pPr algn="r">
              <a:defRPr sz="8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7" name="Straight Connector 6">
            <a:extLst>
              <a:ext uri="{FF2B5EF4-FFF2-40B4-BE49-F238E27FC236}">
                <a16:creationId xmlns:a16="http://schemas.microsoft.com/office/drawing/2014/main" id="{D8F39A1B-8AD1-2C34-AB40-00704468E828}"/>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dk1" tx1="lt1" bg2="dk2" tx2="lt2" accent1="accent1" accent2="accent2" accent3="accent3" accent4="accent4" accent5="accent5" accent6="accent6" hlink="hlink" folHlink="folHlink"/>
  <p:sldLayoutIdLst>
    <p:sldLayoutId id="2147483668" r:id="rId1"/>
    <p:sldLayoutId id="2147483661" r:id="rId2"/>
    <p:sldLayoutId id="2147483664" r:id="rId3"/>
    <p:sldLayoutId id="2147483665" r:id="rId4"/>
    <p:sldLayoutId id="2147483666" r:id="rId5"/>
    <p:sldLayoutId id="2147483667" r:id="rId6"/>
    <p:sldLayoutId id="2147483671" r:id="rId7"/>
    <p:sldLayoutId id="2147483682" r:id="rId8"/>
    <p:sldLayoutId id="2147483670" r:id="rId9"/>
    <p:sldLayoutId id="2147483669" r:id="rId10"/>
  </p:sldLayoutIdLst>
  <p:hf hdr="0"/>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1000"/>
        </a:spcBef>
        <a:spcAft>
          <a:spcPts val="1200"/>
        </a:spcAft>
        <a:buFontTx/>
        <a:buNone/>
        <a:defRPr lang="en-US" sz="2400" b="1" kern="1200" dirty="0">
          <a:solidFill>
            <a:schemeClr val="tx1"/>
          </a:solidFill>
          <a:latin typeface="Calibri" panose="020F0502020204030204" pitchFamily="34" charset="0"/>
          <a:ea typeface="+mn-ea"/>
          <a:cs typeface="Calibri" panose="020F0502020204030204" pitchFamily="34" charset="0"/>
        </a:defRPr>
      </a:lvl1pPr>
      <a:lvl2pPr marL="283464" indent="-283464" algn="l" defTabSz="914400" rtl="0" eaLnBrk="1" latinLnBrk="0" hangingPunct="1">
        <a:lnSpc>
          <a:spcPct val="100000"/>
        </a:lnSpc>
        <a:spcBef>
          <a:spcPts val="1000"/>
        </a:spcBef>
        <a:spcAft>
          <a:spcPts val="0"/>
        </a:spcAft>
        <a:buFont typeface="Arial" panose="020B0604020202020204" pitchFamily="34" charset="0"/>
        <a:buChar char="•"/>
        <a:defRPr lang="en-US" sz="2400" kern="1200" dirty="0">
          <a:solidFill>
            <a:schemeClr val="tx1"/>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spcAft>
          <a:spcPts val="0"/>
        </a:spcAft>
        <a:buFont typeface="Arial" panose="020B0604020202020204" pitchFamily="34" charset="0"/>
        <a:buChar char="•"/>
        <a:defRPr lang="en-US" sz="2400" kern="1200" dirty="0">
          <a:solidFill>
            <a:schemeClr val="tx1"/>
          </a:solidFill>
          <a:latin typeface="Calibri" panose="020F0502020204030204" pitchFamily="34" charset="0"/>
          <a:ea typeface="+mn-ea"/>
          <a:cs typeface="Calibri" panose="020F0502020204030204" pitchFamily="34" charset="0"/>
        </a:defRPr>
      </a:lvl3pPr>
      <a:lvl4pPr marL="1143000" indent="-228600" algn="l" defTabSz="914400" rtl="0" eaLnBrk="1" latinLnBrk="0" hangingPunct="1">
        <a:lnSpc>
          <a:spcPct val="100000"/>
        </a:lnSpc>
        <a:spcBef>
          <a:spcPts val="1000"/>
        </a:spcBef>
        <a:spcAft>
          <a:spcPts val="0"/>
        </a:spcAft>
        <a:buFont typeface="Arial" panose="020B0604020202020204" pitchFamily="34" charset="0"/>
        <a:buChar char="•"/>
        <a:defRPr lang="en-US" sz="2400" kern="1200" dirty="0" smtClean="0">
          <a:solidFill>
            <a:schemeClr val="tx1"/>
          </a:solidFill>
          <a:latin typeface="Calibri" panose="020F0502020204030204" pitchFamily="34" charset="0"/>
          <a:ea typeface="+mn-ea"/>
          <a:cs typeface="Calibri" panose="020F0502020204030204" pitchFamily="34" charset="0"/>
        </a:defRPr>
      </a:lvl4pPr>
      <a:lvl5pPr marL="1600200" indent="-228600" algn="l" defTabSz="914400" rtl="0" eaLnBrk="1" latinLnBrk="0" hangingPunct="1">
        <a:lnSpc>
          <a:spcPct val="100000"/>
        </a:lnSpc>
        <a:spcBef>
          <a:spcPts val="1000"/>
        </a:spcBef>
        <a:spcAft>
          <a:spcPts val="0"/>
        </a:spcAft>
        <a:buFont typeface="Arial" panose="020B0604020202020204" pitchFamily="34" charset="0"/>
        <a:buChar char="•"/>
        <a:defRPr lang="en-US" sz="2400" kern="1200" dirty="0" smtClean="0">
          <a:solidFill>
            <a:schemeClr val="tx1"/>
          </a:solidFill>
          <a:latin typeface="Calibri" panose="020F0502020204030204" pitchFamily="34" charset="0"/>
          <a:ea typeface="+mn-ea"/>
          <a:cs typeface="Calibri" panose="020F0502020204030204" pitchFamily="34" charset="0"/>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userDrawn="1">
          <p15:clr>
            <a:srgbClr val="F26B43"/>
          </p15:clr>
        </p15:guide>
        <p15:guide id="2" pos="336" userDrawn="1">
          <p15:clr>
            <a:srgbClr val="F26B43"/>
          </p15:clr>
        </p15:guide>
        <p15:guide id="3" pos="7320" userDrawn="1">
          <p15:clr>
            <a:srgbClr val="F26B43"/>
          </p15:clr>
        </p15:guide>
        <p15:guide id="4" orient="horz" pos="912" userDrawn="1">
          <p15:clr>
            <a:srgbClr val="F26B43"/>
          </p15:clr>
        </p15:guide>
        <p15:guide id="5" orient="horz" pos="264" userDrawn="1">
          <p15:clr>
            <a:srgbClr val="F26B43"/>
          </p15:clr>
        </p15:guide>
        <p15:guide id="6" orient="horz" pos="696" userDrawn="1">
          <p15:clr>
            <a:srgbClr val="F26B43"/>
          </p15:clr>
        </p15:guide>
        <p15:guide id="7"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4CBA2-C395-1CFA-BA4F-E06108911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6BE33A-6B16-82CE-68DC-D81229C26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01A84F-E318-A9EC-2BD9-393AE76DBBAA}"/>
              </a:ext>
            </a:extLst>
          </p:cNvPr>
          <p:cNvSpPr>
            <a:spLocks noGrp="1"/>
          </p:cNvSpPr>
          <p:nvPr>
            <p:ph type="dt" sz="half" idx="2"/>
          </p:nvPr>
        </p:nvSpPr>
        <p:spPr>
          <a:xfrm>
            <a:off x="838200" y="6356350"/>
            <a:ext cx="2743200" cy="246673"/>
          </a:xfrm>
          <a:prstGeom prst="rect">
            <a:avLst/>
          </a:prstGeom>
        </p:spPr>
        <p:txBody>
          <a:bodyPr vert="horz" lIns="91440" tIns="45720" rIns="91440" bIns="45720" rtlCol="0" anchor="ctr"/>
          <a:lstStyle>
            <a:lvl1pPr algn="l">
              <a:defRPr sz="1200">
                <a:solidFill>
                  <a:schemeClr val="tx1">
                    <a:tint val="75000"/>
                  </a:schemeClr>
                </a:solidFill>
              </a:defRPr>
            </a:lvl1pPr>
          </a:lstStyle>
          <a:p>
            <a:fld id="{11680F81-8546-470F-B1D4-31BD71D0374E}" type="datetime1">
              <a:rPr lang="en-US" smtClean="0"/>
              <a:t>12/6/2024</a:t>
            </a:fld>
            <a:endParaRPr lang="en-US" dirty="0"/>
          </a:p>
        </p:txBody>
      </p:sp>
      <p:sp>
        <p:nvSpPr>
          <p:cNvPr id="5" name="Footer Placeholder 4">
            <a:extLst>
              <a:ext uri="{FF2B5EF4-FFF2-40B4-BE49-F238E27FC236}">
                <a16:creationId xmlns:a16="http://schemas.microsoft.com/office/drawing/2014/main" id="{45388B3F-F996-CFC0-00C3-9D0639A4CC8D}"/>
              </a:ext>
            </a:extLst>
          </p:cNvPr>
          <p:cNvSpPr>
            <a:spLocks noGrp="1"/>
          </p:cNvSpPr>
          <p:nvPr>
            <p:ph type="ftr" sz="quarter" idx="3"/>
          </p:nvPr>
        </p:nvSpPr>
        <p:spPr>
          <a:xfrm>
            <a:off x="4038600" y="6356350"/>
            <a:ext cx="4114800" cy="246673"/>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dema.az.gov</a:t>
            </a:r>
          </a:p>
        </p:txBody>
      </p:sp>
      <p:sp>
        <p:nvSpPr>
          <p:cNvPr id="6" name="Slide Number Placeholder 5">
            <a:extLst>
              <a:ext uri="{FF2B5EF4-FFF2-40B4-BE49-F238E27FC236}">
                <a16:creationId xmlns:a16="http://schemas.microsoft.com/office/drawing/2014/main" id="{79B68E0F-BE1A-85DF-8197-8AD69FB8C2EF}"/>
              </a:ext>
            </a:extLst>
          </p:cNvPr>
          <p:cNvSpPr>
            <a:spLocks noGrp="1"/>
          </p:cNvSpPr>
          <p:nvPr>
            <p:ph type="sldNum" sz="quarter" idx="4"/>
          </p:nvPr>
        </p:nvSpPr>
        <p:spPr>
          <a:xfrm>
            <a:off x="8610600" y="6356350"/>
            <a:ext cx="2743200" cy="246673"/>
          </a:xfrm>
          <a:prstGeom prst="rect">
            <a:avLst/>
          </a:prstGeom>
        </p:spPr>
        <p:txBody>
          <a:bodyPr vert="horz" lIns="91440" tIns="45720" rIns="91440" bIns="45720" rtlCol="0" anchor="ctr"/>
          <a:lstStyle>
            <a:lvl1pPr algn="r">
              <a:defRPr sz="1200">
                <a:solidFill>
                  <a:schemeClr val="tx1">
                    <a:tint val="75000"/>
                  </a:schemeClr>
                </a:solidFill>
              </a:defRPr>
            </a:lvl1pPr>
          </a:lstStyle>
          <a:p>
            <a:fld id="{F648A3E7-28DB-4456-B7D5-169B8884D5A0}" type="slidenum">
              <a:rPr lang="en-US" smtClean="0"/>
              <a:t>‹#›</a:t>
            </a:fld>
            <a:endParaRPr lang="en-US" dirty="0"/>
          </a:p>
        </p:txBody>
      </p:sp>
    </p:spTree>
    <p:extLst>
      <p:ext uri="{BB962C8B-B14F-4D97-AF65-F5344CB8AC3E}">
        <p14:creationId xmlns:p14="http://schemas.microsoft.com/office/powerpoint/2010/main" val="2263018872"/>
      </p:ext>
    </p:extLst>
  </p:cSld>
  <p:clrMap bg1="dk1" tx1="lt1" bg2="dk2" tx2="lt2" accent1="accent1" accent2="accent2" accent3="accent3" accent4="accent4" accent5="accent5" accent6="accent6" hlink="hlink" folHlink="folHlink"/>
  <p:sldLayoutIdLst>
    <p:sldLayoutId id="2147483679" r:id="rId1"/>
    <p:sldLayoutId id="2147483680" r:id="rId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CD97-E50B-0CBB-6285-6D45A1ABF161}"/>
              </a:ext>
            </a:extLst>
          </p:cNvPr>
          <p:cNvSpPr>
            <a:spLocks noGrp="1"/>
          </p:cNvSpPr>
          <p:nvPr>
            <p:ph type="title"/>
          </p:nvPr>
        </p:nvSpPr>
        <p:spPr/>
        <p:txBody>
          <a:bodyPr/>
          <a:lstStyle/>
          <a:p>
            <a:r>
              <a:rPr lang="en-US" dirty="0"/>
              <a:t>BRIC and FMA </a:t>
            </a:r>
            <a:br>
              <a:rPr lang="en-US" dirty="0"/>
            </a:br>
            <a:r>
              <a:rPr lang="en-US" dirty="0"/>
              <a:t>Review and Rank Walkthrough</a:t>
            </a:r>
            <a:br>
              <a:rPr lang="en-US" dirty="0"/>
            </a:br>
            <a:br>
              <a:rPr lang="en-US" dirty="0"/>
            </a:br>
            <a:endParaRPr lang="en-US" dirty="0"/>
          </a:p>
        </p:txBody>
      </p:sp>
    </p:spTree>
    <p:extLst>
      <p:ext uri="{BB962C8B-B14F-4D97-AF65-F5344CB8AC3E}">
        <p14:creationId xmlns:p14="http://schemas.microsoft.com/office/powerpoint/2010/main" val="306168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4C2E-6DF6-A3FD-D2FD-B069DF445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C6C12-E984-3EFC-5D15-A484C2794021}"/>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13D4707E-D957-022A-5BA5-D12C1C6D22BC}"/>
              </a:ext>
            </a:extLst>
          </p:cNvPr>
          <p:cNvSpPr>
            <a:spLocks noGrp="1"/>
          </p:cNvSpPr>
          <p:nvPr>
            <p:ph sz="quarter" idx="13"/>
          </p:nvPr>
        </p:nvSpPr>
        <p:spPr>
          <a:xfrm>
            <a:off x="560069" y="1143000"/>
            <a:ext cx="11060431" cy="5435035"/>
          </a:xfrm>
        </p:spPr>
        <p:txBody>
          <a:bodyPr>
            <a:normAutofit fontScale="92500" lnSpcReduction="10000"/>
          </a:bodyPr>
          <a:lstStyle/>
          <a:p>
            <a:r>
              <a:rPr lang="en-US" sz="2600" u="sng" dirty="0"/>
              <a:t>Is this NOI for a Building Code related project? </a:t>
            </a:r>
          </a:p>
          <a:p>
            <a:pPr marL="342900" indent="-342900">
              <a:buFont typeface="Arial" panose="020B0604020202020204" pitchFamily="34" charset="0"/>
              <a:buChar char="•"/>
            </a:pPr>
            <a:r>
              <a:rPr lang="en-US" sz="2600" dirty="0"/>
              <a:t>Building Code</a:t>
            </a:r>
            <a:r>
              <a:rPr lang="en-US" sz="2600" b="0" dirty="0"/>
              <a:t>: carrying out eligible building code adoption and enforcement activities such as:</a:t>
            </a:r>
          </a:p>
          <a:p>
            <a:pPr marL="626364" lvl="1" indent="-342900"/>
            <a:r>
              <a:rPr lang="en-US" sz="2600" b="0" dirty="0"/>
              <a:t>Evaluate adoption and/or implementation of codes that reduce risk</a:t>
            </a:r>
          </a:p>
          <a:p>
            <a:pPr marL="626364" lvl="1" indent="-342900"/>
            <a:r>
              <a:rPr lang="en-US" sz="2600" b="0" dirty="0"/>
              <a:t>Enhance existing adopted codes to incorporate more current requirements or higher standards </a:t>
            </a:r>
          </a:p>
          <a:p>
            <a:pPr marL="626364" lvl="1" indent="-342900"/>
            <a:r>
              <a:rPr lang="en-US" sz="2600" b="0" dirty="0"/>
              <a:t>Develop professional workforce capabilities relating to building codes through technical assistance and training</a:t>
            </a:r>
          </a:p>
          <a:p>
            <a:pPr marL="342900" indent="-342900">
              <a:buFont typeface="Arial" panose="020B0604020202020204" pitchFamily="34" charset="0"/>
              <a:buChar char="•"/>
            </a:pPr>
            <a:r>
              <a:rPr lang="en-US" sz="2600" b="0" dirty="0"/>
              <a:t>In Arizona, building codes are adopted and enforced at the local level, meaning each city or county may have its own specific codes.</a:t>
            </a:r>
          </a:p>
          <a:p>
            <a:pPr marL="342900" indent="-342900">
              <a:buFont typeface="Arial" panose="020B0604020202020204" pitchFamily="34" charset="0"/>
              <a:buChar char="•"/>
            </a:pPr>
            <a:r>
              <a:rPr lang="en-US" sz="2600" b="0" dirty="0"/>
              <a:t>Most communities follow the Internation Codes (I-Codes), which are developed by the International Code Council (ICC).</a:t>
            </a:r>
          </a:p>
          <a:p>
            <a:pPr lvl="1" indent="0">
              <a:buNone/>
            </a:pPr>
            <a:endParaRPr lang="en-US" b="0" dirty="0"/>
          </a:p>
        </p:txBody>
      </p:sp>
    </p:spTree>
    <p:extLst>
      <p:ext uri="{BB962C8B-B14F-4D97-AF65-F5344CB8AC3E}">
        <p14:creationId xmlns:p14="http://schemas.microsoft.com/office/powerpoint/2010/main" val="179101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C61D-EA17-F0A4-6558-07721AD70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A99F6-2991-4531-A533-F5C5B19F5F20}"/>
              </a:ext>
            </a:extLst>
          </p:cNvPr>
          <p:cNvSpPr>
            <a:spLocks noGrp="1"/>
          </p:cNvSpPr>
          <p:nvPr>
            <p:ph type="title"/>
          </p:nvPr>
        </p:nvSpPr>
        <p:spPr>
          <a:xfrm>
            <a:off x="1570383" y="279966"/>
            <a:ext cx="10505660" cy="557784"/>
          </a:xfrm>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C987F494-505E-33DB-E13E-95F7922085EE}"/>
              </a:ext>
            </a:extLst>
          </p:cNvPr>
          <p:cNvSpPr>
            <a:spLocks noGrp="1"/>
          </p:cNvSpPr>
          <p:nvPr>
            <p:ph sz="quarter" idx="13"/>
          </p:nvPr>
        </p:nvSpPr>
        <p:spPr/>
        <p:txBody>
          <a:bodyPr>
            <a:normAutofit lnSpcReduction="10000"/>
          </a:bodyPr>
          <a:lstStyle/>
          <a:p>
            <a:r>
              <a:rPr lang="en-US" sz="2400" dirty="0"/>
              <a:t>		</a:t>
            </a:r>
            <a:r>
              <a:rPr lang="en-US" sz="2400" u="sng" dirty="0"/>
              <a:t>Is the NOI realistic, technically feasible, &amp; effective proposal?</a:t>
            </a:r>
            <a:endParaRPr lang="en-US" u="sng" dirty="0"/>
          </a:p>
          <a:p>
            <a:pPr marL="342900" indent="-342900">
              <a:buFont typeface="Arial" panose="020B0604020202020204" pitchFamily="34" charset="0"/>
              <a:buChar char="•"/>
            </a:pPr>
            <a:r>
              <a:rPr lang="en-US" dirty="0"/>
              <a:t>Realistic</a:t>
            </a:r>
            <a:r>
              <a:rPr lang="en-US" b="0" dirty="0"/>
              <a:t> - the proposed project is practical and achievable given the available resources, technology, and timeframe.</a:t>
            </a:r>
          </a:p>
          <a:p>
            <a:pPr marL="342900" indent="-342900">
              <a:buFont typeface="Arial" panose="020B0604020202020204" pitchFamily="34" charset="0"/>
              <a:buChar char="•"/>
            </a:pPr>
            <a:r>
              <a:rPr lang="en-US" dirty="0"/>
              <a:t>Technical Feasibility </a:t>
            </a:r>
            <a:r>
              <a:rPr lang="en-US" b="0" dirty="0"/>
              <a:t>- the practicality and likelihood of successfully implementing the proposed project based on current technology, engineering standards, and available resources.</a:t>
            </a:r>
          </a:p>
          <a:p>
            <a:pPr marL="342900" indent="-342900">
              <a:buFont typeface="Arial" panose="020B0604020202020204" pitchFamily="34" charset="0"/>
              <a:buChar char="•"/>
            </a:pPr>
            <a:r>
              <a:rPr lang="en-US" dirty="0"/>
              <a:t>Effective</a:t>
            </a:r>
            <a:r>
              <a:rPr lang="en-US" b="0" dirty="0"/>
              <a:t> -  the proposed project will achieve its intended goals of reducing risk and enhancing community resilience to natural hazards. It should demonstrate clear, measurable outcomes and long-term benefits, ensuring that the investment will significantly mitigate risks and protect people and property.</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pic>
        <p:nvPicPr>
          <p:cNvPr id="10" name="Graphic 9" descr="Blueprint with solid fill">
            <a:extLst>
              <a:ext uri="{FF2B5EF4-FFF2-40B4-BE49-F238E27FC236}">
                <a16:creationId xmlns:a16="http://schemas.microsoft.com/office/drawing/2014/main" id="{692CB032-06C1-A26B-C421-8FE9D51AF5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183" y="1083365"/>
            <a:ext cx="914400" cy="914400"/>
          </a:xfrm>
          <a:prstGeom prst="rect">
            <a:avLst/>
          </a:prstGeom>
        </p:spPr>
      </p:pic>
    </p:spTree>
    <p:extLst>
      <p:ext uri="{BB962C8B-B14F-4D97-AF65-F5344CB8AC3E}">
        <p14:creationId xmlns:p14="http://schemas.microsoft.com/office/powerpoint/2010/main" val="219196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9BF2C-F134-E47F-F258-89A2D6CC5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2C561-72DE-356E-E7D9-73F221F52D79}"/>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78B1D327-6D55-90A6-8313-CC329E6AB89D}"/>
              </a:ext>
            </a:extLst>
          </p:cNvPr>
          <p:cNvSpPr>
            <a:spLocks noGrp="1"/>
          </p:cNvSpPr>
          <p:nvPr>
            <p:ph sz="quarter" idx="13"/>
          </p:nvPr>
        </p:nvSpPr>
        <p:spPr/>
        <p:txBody>
          <a:bodyPr>
            <a:normAutofit/>
          </a:bodyPr>
          <a:lstStyle/>
          <a:p>
            <a:r>
              <a:rPr lang="en-US" dirty="0"/>
              <a:t>		</a:t>
            </a:r>
            <a:r>
              <a:rPr lang="en-US" u="sng" dirty="0"/>
              <a:t>Does the proposal leverage partnerships?</a:t>
            </a:r>
          </a:p>
          <a:p>
            <a:pPr marL="342900" indent="-342900">
              <a:buFont typeface="Arial" panose="020B0604020202020204" pitchFamily="34" charset="0"/>
              <a:buChar char="•"/>
            </a:pPr>
            <a:r>
              <a:rPr lang="en-US" dirty="0"/>
              <a:t>Partnerships - </a:t>
            </a:r>
            <a:r>
              <a:rPr lang="en-US" b="0" dirty="0"/>
              <a:t>Applicants demonstrate this by providing a detailed explanation of the proposed partnership activity, expected milestones and planned deliverables. </a:t>
            </a:r>
          </a:p>
          <a:p>
            <a:pPr marL="1028700" lvl="2" indent="-342900"/>
            <a:r>
              <a:rPr lang="en-US" b="0" dirty="0"/>
              <a:t>Note: Look for clear identification of partners involved, detailed descriptions of collaboration, evidence of how partnerships enhance project outcomes, and letters of support or </a:t>
            </a:r>
            <a:r>
              <a:rPr lang="en-US" dirty="0"/>
              <a:t>Memorandum of Understanding (</a:t>
            </a:r>
            <a:r>
              <a:rPr lang="en-US" b="0" dirty="0"/>
              <a:t>MOU) from partners to demonstrate commitment.</a:t>
            </a:r>
          </a:p>
        </p:txBody>
      </p:sp>
      <p:pic>
        <p:nvPicPr>
          <p:cNvPr id="8" name="Graphic 7" descr="Boardroom with solid fill">
            <a:extLst>
              <a:ext uri="{FF2B5EF4-FFF2-40B4-BE49-F238E27FC236}">
                <a16:creationId xmlns:a16="http://schemas.microsoft.com/office/drawing/2014/main" id="{C6A44AEE-C285-C2F1-8719-2CB5683DB4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04" y="1182756"/>
            <a:ext cx="914400" cy="914400"/>
          </a:xfrm>
          <a:prstGeom prst="rect">
            <a:avLst/>
          </a:prstGeom>
        </p:spPr>
      </p:pic>
    </p:spTree>
    <p:extLst>
      <p:ext uri="{BB962C8B-B14F-4D97-AF65-F5344CB8AC3E}">
        <p14:creationId xmlns:p14="http://schemas.microsoft.com/office/powerpoint/2010/main" val="423698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B869D-2289-FFBF-7E79-03C96DBD0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50C85-F3BD-CED8-01BC-ECEC884556F9}"/>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5AAE5910-E435-A2E9-C888-E772FE26D58B}"/>
              </a:ext>
            </a:extLst>
          </p:cNvPr>
          <p:cNvSpPr>
            <a:spLocks noGrp="1"/>
          </p:cNvSpPr>
          <p:nvPr>
            <p:ph sz="quarter" idx="13"/>
          </p:nvPr>
        </p:nvSpPr>
        <p:spPr>
          <a:xfrm>
            <a:off x="533401" y="1463040"/>
            <a:ext cx="5112025" cy="4601748"/>
          </a:xfrm>
        </p:spPr>
        <p:txBody>
          <a:bodyPr>
            <a:normAutofit/>
          </a:bodyPr>
          <a:lstStyle/>
          <a:p>
            <a:r>
              <a:rPr lang="en-US" sz="2400" u="sng" dirty="0"/>
              <a:t>Does the proposal appear to be cost effective?</a:t>
            </a:r>
            <a:endParaRPr lang="en-US" u="sng" dirty="0"/>
          </a:p>
          <a:p>
            <a:pPr marL="342900" indent="-342900">
              <a:buFont typeface="Arial" panose="020B0604020202020204" pitchFamily="34" charset="0"/>
              <a:buChar char="•"/>
            </a:pPr>
            <a:r>
              <a:rPr lang="en-US" dirty="0"/>
              <a:t>Cost effective: </a:t>
            </a:r>
            <a:r>
              <a:rPr lang="en-US" b="0" dirty="0"/>
              <a:t>A cost-effective project shows a positive return on investment and justifies the use of federal funds to achieve the intended risk reduction outcomes</a:t>
            </a:r>
            <a:r>
              <a:rPr lang="en-US" dirty="0"/>
              <a:t>.</a:t>
            </a:r>
            <a:endParaRPr lang="en-US" b="0" dirty="0"/>
          </a:p>
        </p:txBody>
      </p:sp>
      <p:pic>
        <p:nvPicPr>
          <p:cNvPr id="8" name="Picture 7" descr="Blurred financial stock market data and graph">
            <a:extLst>
              <a:ext uri="{FF2B5EF4-FFF2-40B4-BE49-F238E27FC236}">
                <a16:creationId xmlns:a16="http://schemas.microsoft.com/office/drawing/2014/main" id="{858C27A1-78D9-E705-A4C1-1761004D3230}"/>
              </a:ext>
            </a:extLst>
          </p:cNvPr>
          <p:cNvPicPr>
            <a:picLocks noChangeAspect="1"/>
          </p:cNvPicPr>
          <p:nvPr/>
        </p:nvPicPr>
        <p:blipFill>
          <a:blip r:embed="rId3"/>
          <a:stretch>
            <a:fillRect/>
          </a:stretch>
        </p:blipFill>
        <p:spPr>
          <a:xfrm>
            <a:off x="6174793" y="1954992"/>
            <a:ext cx="5483806" cy="3721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360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AA740-6D20-7679-7D26-2570E0FE6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13FC1-D53E-A594-E2FE-50D56AC1230F}"/>
              </a:ext>
            </a:extLst>
          </p:cNvPr>
          <p:cNvSpPr>
            <a:spLocks noGrp="1"/>
          </p:cNvSpPr>
          <p:nvPr>
            <p:ph type="title"/>
          </p:nvPr>
        </p:nvSpPr>
        <p:spPr>
          <a:xfrm>
            <a:off x="1649896" y="279966"/>
            <a:ext cx="10542103" cy="557784"/>
          </a:xfrm>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89B35EDB-D339-68B8-CAE7-0F865B43C14F}"/>
              </a:ext>
            </a:extLst>
          </p:cNvPr>
          <p:cNvSpPr>
            <a:spLocks noGrp="1"/>
          </p:cNvSpPr>
          <p:nvPr>
            <p:ph sz="quarter" idx="13"/>
          </p:nvPr>
        </p:nvSpPr>
        <p:spPr>
          <a:xfrm>
            <a:off x="533401" y="1200150"/>
            <a:ext cx="11087100" cy="5377884"/>
          </a:xfrm>
        </p:spPr>
        <p:txBody>
          <a:bodyPr>
            <a:normAutofit/>
          </a:bodyPr>
          <a:lstStyle/>
          <a:p>
            <a:r>
              <a:rPr lang="en-US" sz="2400" u="sng" dirty="0"/>
              <a:t>Does the proposal reduce risk to life safety &amp; property damage? </a:t>
            </a:r>
            <a:endParaRPr lang="en-US" u="sng" dirty="0"/>
          </a:p>
          <a:p>
            <a:pPr marL="342900" indent="-342900">
              <a:buFont typeface="Arial" panose="020B0604020202020204" pitchFamily="34" charset="0"/>
              <a:buChar char="•"/>
            </a:pPr>
            <a:r>
              <a:rPr lang="en-US" dirty="0"/>
              <a:t>Life Safety – </a:t>
            </a:r>
            <a:r>
              <a:rPr lang="en-US" b="0" dirty="0"/>
              <a:t>refers to measures and projects that protect human life from the impacts of natural hazards</a:t>
            </a:r>
            <a:r>
              <a:rPr lang="en-US" dirty="0"/>
              <a:t>.</a:t>
            </a:r>
          </a:p>
          <a:p>
            <a:pPr marL="626364" lvl="1" indent="-342900"/>
            <a:r>
              <a:rPr lang="en-US" dirty="0"/>
              <a:t>Examples of Life Safety – Installing backup generators for hospitals to ensure they remain operational during power outages, which is crucial for maintaining life-saving equipment and systems.</a:t>
            </a:r>
          </a:p>
          <a:p>
            <a:pPr marL="342900" indent="-342900">
              <a:buFont typeface="Arial" panose="020B0604020202020204" pitchFamily="34" charset="0"/>
              <a:buChar char="•"/>
            </a:pPr>
            <a:r>
              <a:rPr lang="en-US" dirty="0"/>
              <a:t>Property Damage </a:t>
            </a:r>
            <a:r>
              <a:rPr lang="en-US" b="0" dirty="0"/>
              <a:t>- involves implementing projects and strategies that minimize the impact of natural hazards on buildings, infrastructure, and other physical assets</a:t>
            </a:r>
            <a:r>
              <a:rPr lang="en-US" dirty="0"/>
              <a:t>.</a:t>
            </a:r>
          </a:p>
          <a:p>
            <a:pPr marL="626364" lvl="1" indent="-342900"/>
            <a:r>
              <a:rPr lang="en-US" dirty="0"/>
              <a:t>Examples of property damage – building a levee to prevent flooding in a town down stream.</a:t>
            </a:r>
          </a:p>
        </p:txBody>
      </p:sp>
    </p:spTree>
    <p:extLst>
      <p:ext uri="{BB962C8B-B14F-4D97-AF65-F5344CB8AC3E}">
        <p14:creationId xmlns:p14="http://schemas.microsoft.com/office/powerpoint/2010/main" val="118747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035A-49A8-CEA5-EA3A-CE947DB49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61931-DFA8-75FB-A708-5F6E49D19E6A}"/>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5B3F5FD7-DD6D-7D91-E1AB-96EDDA73C784}"/>
              </a:ext>
            </a:extLst>
          </p:cNvPr>
          <p:cNvSpPr>
            <a:spLocks noGrp="1"/>
          </p:cNvSpPr>
          <p:nvPr>
            <p:ph sz="quarter" idx="13"/>
          </p:nvPr>
        </p:nvSpPr>
        <p:spPr>
          <a:xfrm>
            <a:off x="533401" y="1463039"/>
            <a:ext cx="11087100" cy="5034567"/>
          </a:xfrm>
        </p:spPr>
        <p:txBody>
          <a:bodyPr>
            <a:normAutofit/>
          </a:bodyPr>
          <a:lstStyle/>
          <a:p>
            <a:r>
              <a:rPr lang="en-US" dirty="0"/>
              <a:t>		</a:t>
            </a:r>
            <a:r>
              <a:rPr lang="en-US" u="sng" dirty="0"/>
              <a:t>Can the proposal be completed in (3) years?</a:t>
            </a:r>
          </a:p>
          <a:p>
            <a:pPr marL="342900" indent="-342900">
              <a:buFont typeface="Arial" panose="020B0604020202020204" pitchFamily="34" charset="0"/>
              <a:buChar char="•"/>
            </a:pPr>
            <a:r>
              <a:rPr lang="en-US" dirty="0"/>
              <a:t>Period of Performance (POP) – </a:t>
            </a:r>
            <a:r>
              <a:rPr lang="en-US" b="0" dirty="0"/>
              <a:t>timeframe during which the grantee must complete the grant activities and expend the approved funds. </a:t>
            </a:r>
          </a:p>
          <a:p>
            <a:pPr marL="626364" lvl="1" indent="-342900"/>
            <a:r>
              <a:rPr lang="en-US" dirty="0"/>
              <a:t>Review the schedule section of the application</a:t>
            </a:r>
          </a:p>
          <a:p>
            <a:pPr lvl="1" indent="0">
              <a:buNone/>
            </a:pPr>
            <a:endParaRPr lang="en-US" b="0" dirty="0"/>
          </a:p>
          <a:p>
            <a:endParaRPr lang="en-US" dirty="0"/>
          </a:p>
        </p:txBody>
      </p:sp>
      <p:pic>
        <p:nvPicPr>
          <p:cNvPr id="7" name="Picture 6" descr="Daily calendar with solid fill">
            <a:extLst>
              <a:ext uri="{FF2B5EF4-FFF2-40B4-BE49-F238E27FC236}">
                <a16:creationId xmlns:a16="http://schemas.microsoft.com/office/drawing/2014/main" id="{2B3720F6-BB43-0AB8-5F62-AD7FAD7FEFA8}"/>
              </a:ext>
            </a:extLst>
          </p:cNvPr>
          <p:cNvPicPr>
            <a:picLocks noChangeAspect="1"/>
          </p:cNvPicPr>
          <p:nvPr/>
        </p:nvPicPr>
        <p:blipFill>
          <a:blip r:embed="rId3">
            <a:extLst>
              <a:ext uri="{96DAC541-7B7A-43D3-8B79-37D633B846F1}">
                <asvg:svgBlip xmlns:asvg="http://schemas.microsoft.com/office/drawing/2016/SVG/main" r:embed="rId4"/>
              </a:ext>
            </a:extLst>
          </a:blip>
          <a:srcRect t="9475" b="9475"/>
          <a:stretch/>
        </p:blipFill>
        <p:spPr>
          <a:xfrm>
            <a:off x="829917" y="1120147"/>
            <a:ext cx="1147971" cy="930439"/>
          </a:xfrm>
          <a:prstGeom prst="roundRect">
            <a:avLst>
              <a:gd name="adj" fmla="val 16667"/>
            </a:avLst>
          </a:prstGeom>
          <a:ln>
            <a:noFill/>
          </a:ln>
        </p:spPr>
      </p:pic>
      <p:pic>
        <p:nvPicPr>
          <p:cNvPr id="9" name="Picture 8" descr="Date in calendar circled with red">
            <a:extLst>
              <a:ext uri="{FF2B5EF4-FFF2-40B4-BE49-F238E27FC236}">
                <a16:creationId xmlns:a16="http://schemas.microsoft.com/office/drawing/2014/main" id="{5C30AA64-7B72-24B0-0311-EB77D260983D}"/>
              </a:ext>
            </a:extLst>
          </p:cNvPr>
          <p:cNvPicPr>
            <a:picLocks noChangeAspect="1"/>
          </p:cNvPicPr>
          <p:nvPr/>
        </p:nvPicPr>
        <p:blipFill>
          <a:blip r:embed="rId5"/>
          <a:stretch>
            <a:fillRect/>
          </a:stretch>
        </p:blipFill>
        <p:spPr>
          <a:xfrm flipH="1">
            <a:off x="4165497" y="3666246"/>
            <a:ext cx="3822908" cy="2831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450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487B3-A95D-3E97-7377-6FF5D76E9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E056C-5BA4-C354-9ADF-16E194304256}"/>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46BED8D6-1BFE-32C6-058A-F6808B30EA6C}"/>
              </a:ext>
            </a:extLst>
          </p:cNvPr>
          <p:cNvSpPr>
            <a:spLocks noGrp="1"/>
          </p:cNvSpPr>
          <p:nvPr>
            <p:ph sz="quarter" idx="13"/>
          </p:nvPr>
        </p:nvSpPr>
        <p:spPr>
          <a:xfrm>
            <a:off x="533401" y="1463040"/>
            <a:ext cx="5562599" cy="4601748"/>
          </a:xfrm>
        </p:spPr>
        <p:txBody>
          <a:bodyPr>
            <a:normAutofit/>
          </a:bodyPr>
          <a:lstStyle/>
          <a:p>
            <a:r>
              <a:rPr lang="en-US" u="sng" dirty="0"/>
              <a:t>Does the proposal protect infrastructure? </a:t>
            </a:r>
          </a:p>
          <a:p>
            <a:pPr marL="342900" indent="-342900">
              <a:buFont typeface="Arial" panose="020B0604020202020204" pitchFamily="34" charset="0"/>
              <a:buChar char="•"/>
            </a:pPr>
            <a:r>
              <a:rPr lang="en-US" dirty="0"/>
              <a:t>Definition of Infrastructure - </a:t>
            </a:r>
            <a:r>
              <a:rPr lang="en-US" b="0" dirty="0"/>
              <a:t>Facilities, systems, and structures that are developed, owned, and operated by the government, and are open to the public for use.</a:t>
            </a:r>
          </a:p>
          <a:p>
            <a:pPr marL="626364" lvl="1" indent="-342900"/>
            <a:r>
              <a:rPr lang="en-US" dirty="0"/>
              <a:t>Common examples: Flood protection, microgrid installation, and stormwater management.</a:t>
            </a:r>
          </a:p>
        </p:txBody>
      </p:sp>
      <p:pic>
        <p:nvPicPr>
          <p:cNvPr id="1026" name="Picture 2" descr="Infrastructure icons for free download | Freepik">
            <a:extLst>
              <a:ext uri="{FF2B5EF4-FFF2-40B4-BE49-F238E27FC236}">
                <a16:creationId xmlns:a16="http://schemas.microsoft.com/office/drawing/2014/main" id="{195205C5-DABC-82ED-8374-18151B971D8E}"/>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252252" y="1573696"/>
            <a:ext cx="3535018" cy="353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4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654EE-7985-BB5B-FA60-D5F2621EF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C1707-2529-6792-475E-6B0E199C8388}"/>
              </a:ext>
            </a:extLst>
          </p:cNvPr>
          <p:cNvSpPr>
            <a:spLocks noGrp="1"/>
          </p:cNvSpPr>
          <p:nvPr>
            <p:ph type="title"/>
          </p:nvPr>
        </p:nvSpPr>
        <p:spPr>
          <a:xfrm>
            <a:off x="1544128" y="279966"/>
            <a:ext cx="10551794" cy="557784"/>
          </a:xfrm>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3A7C9B30-9930-F159-1EE7-4E2A9BCF6A44}"/>
              </a:ext>
            </a:extLst>
          </p:cNvPr>
          <p:cNvSpPr>
            <a:spLocks noGrp="1"/>
          </p:cNvSpPr>
          <p:nvPr>
            <p:ph sz="quarter" idx="13"/>
          </p:nvPr>
        </p:nvSpPr>
        <p:spPr/>
        <p:txBody>
          <a:bodyPr>
            <a:normAutofit/>
          </a:bodyPr>
          <a:lstStyle/>
          <a:p>
            <a:r>
              <a:rPr lang="en-US" sz="2400" u="sng" dirty="0"/>
              <a:t>Does the proposal mitigate FEMA Community Lifelines? </a:t>
            </a:r>
            <a:endParaRPr lang="en-US" u="sng" dirty="0"/>
          </a:p>
          <a:p>
            <a:pPr marL="342900" indent="-342900">
              <a:buFont typeface="Arial" panose="020B0604020202020204" pitchFamily="34" charset="0"/>
              <a:buChar char="•"/>
            </a:pPr>
            <a:r>
              <a:rPr lang="en-US" dirty="0"/>
              <a:t>FEMA “Community Lifelines” - </a:t>
            </a:r>
            <a:r>
              <a:rPr lang="en-US" b="0" dirty="0"/>
              <a:t>the most fundamental services in a community that enable the continuous operation of critical government and business functions and are essential to human health and safety or economic security.</a:t>
            </a:r>
          </a:p>
          <a:p>
            <a:endParaRPr lang="en-US" dirty="0"/>
          </a:p>
        </p:txBody>
      </p:sp>
      <p:pic>
        <p:nvPicPr>
          <p:cNvPr id="8" name="Picture 7">
            <a:extLst>
              <a:ext uri="{FF2B5EF4-FFF2-40B4-BE49-F238E27FC236}">
                <a16:creationId xmlns:a16="http://schemas.microsoft.com/office/drawing/2014/main" id="{98D22000-8017-C72F-9D9C-3B7957864F0D}"/>
              </a:ext>
            </a:extLst>
          </p:cNvPr>
          <p:cNvPicPr>
            <a:picLocks noChangeAspect="1"/>
          </p:cNvPicPr>
          <p:nvPr/>
        </p:nvPicPr>
        <p:blipFill>
          <a:blip r:embed="rId3"/>
          <a:stretch>
            <a:fillRect/>
          </a:stretch>
        </p:blipFill>
        <p:spPr>
          <a:xfrm>
            <a:off x="805103" y="3795813"/>
            <a:ext cx="10543696" cy="1777859"/>
          </a:xfrm>
          <a:prstGeom prst="rect">
            <a:avLst/>
          </a:prstGeom>
        </p:spPr>
      </p:pic>
    </p:spTree>
    <p:extLst>
      <p:ext uri="{BB962C8B-B14F-4D97-AF65-F5344CB8AC3E}">
        <p14:creationId xmlns:p14="http://schemas.microsoft.com/office/powerpoint/2010/main" val="271162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2B47-2EED-02E6-6D5E-116721527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B5CBD-9EFB-7040-49F3-B565B7169B7A}"/>
              </a:ext>
            </a:extLst>
          </p:cNvPr>
          <p:cNvSpPr>
            <a:spLocks noGrp="1"/>
          </p:cNvSpPr>
          <p:nvPr>
            <p:ph type="title"/>
          </p:nvPr>
        </p:nvSpPr>
        <p:spPr>
          <a:xfrm>
            <a:off x="1544127" y="279966"/>
            <a:ext cx="10492159" cy="557784"/>
          </a:xfrm>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B533BC6D-1B05-C575-3537-1A02D7329C7A}"/>
              </a:ext>
            </a:extLst>
          </p:cNvPr>
          <p:cNvSpPr>
            <a:spLocks noGrp="1"/>
          </p:cNvSpPr>
          <p:nvPr>
            <p:ph sz="quarter" idx="13"/>
          </p:nvPr>
        </p:nvSpPr>
        <p:spPr/>
        <p:txBody>
          <a:bodyPr>
            <a:normAutofit/>
          </a:bodyPr>
          <a:lstStyle/>
          <a:p>
            <a:r>
              <a:rPr lang="en-US" sz="2400" u="sng" dirty="0"/>
              <a:t>Does the proposal incorporate nature-based solutions?</a:t>
            </a:r>
            <a:endParaRPr lang="en-US" u="sng" dirty="0"/>
          </a:p>
          <a:p>
            <a:pPr marL="342900" indent="-342900">
              <a:buFont typeface="Arial" panose="020B0604020202020204" pitchFamily="34" charset="0"/>
              <a:buChar char="•"/>
            </a:pPr>
            <a:r>
              <a:rPr lang="en-US" dirty="0"/>
              <a:t>Nature-based solutions: </a:t>
            </a:r>
            <a:r>
              <a:rPr lang="en-US" b="0" dirty="0"/>
              <a:t>sustainable planning, design, environmental management, and engineering practices that integrate natural features or processes into the built environment to promote adaptation and resilience.</a:t>
            </a:r>
          </a:p>
          <a:p>
            <a:pPr marL="626364" lvl="1" indent="-342900"/>
            <a:r>
              <a:rPr lang="en-US" dirty="0"/>
              <a:t>Examples of Nature-based solutions: Using natural features and processes to combat climate change, reduce flood risk, improve water quality, protect coastal property, restore and protect wetlands, stabilize shorelines, reduce urban heat, and add recreational space. </a:t>
            </a:r>
          </a:p>
        </p:txBody>
      </p:sp>
      <p:pic>
        <p:nvPicPr>
          <p:cNvPr id="48" name="Graphic 47" descr="Cactus with solid fill">
            <a:extLst>
              <a:ext uri="{FF2B5EF4-FFF2-40B4-BE49-F238E27FC236}">
                <a16:creationId xmlns:a16="http://schemas.microsoft.com/office/drawing/2014/main" id="{A441E064-B501-4378-7BC4-4F44CD26C0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3239" y="5229901"/>
            <a:ext cx="914400" cy="914400"/>
          </a:xfrm>
          <a:prstGeom prst="rect">
            <a:avLst/>
          </a:prstGeom>
        </p:spPr>
      </p:pic>
      <p:pic>
        <p:nvPicPr>
          <p:cNvPr id="51" name="Graphic 50" descr="Sustainability with solid fill">
            <a:extLst>
              <a:ext uri="{FF2B5EF4-FFF2-40B4-BE49-F238E27FC236}">
                <a16:creationId xmlns:a16="http://schemas.microsoft.com/office/drawing/2014/main" id="{20C06EA2-3499-858B-F932-4004BD41FB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9751" y="5229901"/>
            <a:ext cx="914400" cy="914400"/>
          </a:xfrm>
          <a:prstGeom prst="rect">
            <a:avLst/>
          </a:prstGeom>
        </p:spPr>
      </p:pic>
      <p:pic>
        <p:nvPicPr>
          <p:cNvPr id="53" name="Graphic 52" descr="Bonsai with solid fill">
            <a:extLst>
              <a:ext uri="{FF2B5EF4-FFF2-40B4-BE49-F238E27FC236}">
                <a16:creationId xmlns:a16="http://schemas.microsoft.com/office/drawing/2014/main" id="{24A4CF12-314A-C087-37AD-97FF85465E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87477" y="5223972"/>
            <a:ext cx="914400" cy="914400"/>
          </a:xfrm>
          <a:prstGeom prst="rect">
            <a:avLst/>
          </a:prstGeom>
        </p:spPr>
      </p:pic>
    </p:spTree>
    <p:extLst>
      <p:ext uri="{BB962C8B-B14F-4D97-AF65-F5344CB8AC3E}">
        <p14:creationId xmlns:p14="http://schemas.microsoft.com/office/powerpoint/2010/main" val="130094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EC503-7056-AC9C-3BA4-29467BCE4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73BD2-4718-5294-6D31-E7E8444CCD60}"/>
              </a:ext>
            </a:extLst>
          </p:cNvPr>
          <p:cNvSpPr>
            <a:spLocks noGrp="1"/>
          </p:cNvSpPr>
          <p:nvPr>
            <p:ph type="title"/>
          </p:nvPr>
        </p:nvSpPr>
        <p:spPr>
          <a:xfrm>
            <a:off x="1490870" y="279966"/>
            <a:ext cx="10426146" cy="557784"/>
          </a:xfrm>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4EEA34BC-BA98-7C17-D77C-F4375E1BC978}"/>
              </a:ext>
            </a:extLst>
          </p:cNvPr>
          <p:cNvSpPr>
            <a:spLocks noGrp="1"/>
          </p:cNvSpPr>
          <p:nvPr>
            <p:ph sz="quarter" idx="13"/>
          </p:nvPr>
        </p:nvSpPr>
        <p:spPr/>
        <p:txBody>
          <a:bodyPr>
            <a:normAutofit/>
          </a:bodyPr>
          <a:lstStyle/>
          <a:p>
            <a:r>
              <a:rPr lang="en-US" sz="2400" u="sng" dirty="0"/>
              <a:t>Building Code Effectiveness Grading Schedule (BCEGS)?</a:t>
            </a:r>
            <a:r>
              <a:rPr lang="en-US" sz="2400" dirty="0"/>
              <a:t> </a:t>
            </a:r>
            <a:endParaRPr lang="en-US" dirty="0"/>
          </a:p>
          <a:p>
            <a:pPr marL="342900" indent="-342900">
              <a:spcBef>
                <a:spcPts val="0"/>
              </a:spcBef>
              <a:buFont typeface="Arial" panose="020B0604020202020204" pitchFamily="34" charset="0"/>
              <a:buChar char="•"/>
            </a:pPr>
            <a:r>
              <a:rPr lang="en-US" dirty="0"/>
              <a:t>Building Code Effectiveness Grading Schedule (BCEGS) = </a:t>
            </a:r>
            <a:r>
              <a:rPr lang="en-US" b="0" dirty="0"/>
              <a:t>rating scale that is used to evaluate and grade communities on how well they enforce their building codes, especially those related to mitigation losses from natural hazards.  </a:t>
            </a:r>
          </a:p>
          <a:p>
            <a:pPr marL="626364" lvl="1" indent="-342900">
              <a:spcBef>
                <a:spcPts val="0"/>
              </a:spcBef>
            </a:pPr>
            <a:r>
              <a:rPr lang="en-US" dirty="0"/>
              <a:t>Scale ranges from 1 to 10</a:t>
            </a:r>
          </a:p>
          <a:p>
            <a:pPr marL="626364" lvl="1" indent="-342900">
              <a:spcBef>
                <a:spcPts val="0"/>
              </a:spcBef>
            </a:pPr>
            <a:r>
              <a:rPr lang="en-US" dirty="0"/>
              <a:t>1 = Exemplary commitment to building code enforcement</a:t>
            </a:r>
          </a:p>
          <a:p>
            <a:pPr marL="626364" lvl="1" indent="-342900">
              <a:spcBef>
                <a:spcPts val="0"/>
              </a:spcBef>
            </a:pPr>
            <a:r>
              <a:rPr lang="en-US" dirty="0"/>
              <a:t>10 = Minimal or no commitment to building code enforcement</a:t>
            </a:r>
          </a:p>
          <a:p>
            <a:endParaRPr lang="en-US" dirty="0"/>
          </a:p>
        </p:txBody>
      </p:sp>
      <p:pic>
        <p:nvPicPr>
          <p:cNvPr id="8" name="Picture 7">
            <a:extLst>
              <a:ext uri="{FF2B5EF4-FFF2-40B4-BE49-F238E27FC236}">
                <a16:creationId xmlns:a16="http://schemas.microsoft.com/office/drawing/2014/main" id="{D77E5742-10AC-1AB6-E7F3-B11A6F9B29E0}"/>
              </a:ext>
            </a:extLst>
          </p:cNvPr>
          <p:cNvPicPr>
            <a:picLocks noChangeAspect="1"/>
          </p:cNvPicPr>
          <p:nvPr/>
        </p:nvPicPr>
        <p:blipFill>
          <a:blip r:embed="rId3"/>
          <a:stretch>
            <a:fillRect/>
          </a:stretch>
        </p:blipFill>
        <p:spPr>
          <a:xfrm>
            <a:off x="3357180" y="4572788"/>
            <a:ext cx="5477639" cy="1829055"/>
          </a:xfrm>
          <a:prstGeom prst="rect">
            <a:avLst/>
          </a:prstGeom>
        </p:spPr>
      </p:pic>
    </p:spTree>
    <p:extLst>
      <p:ext uri="{BB962C8B-B14F-4D97-AF65-F5344CB8AC3E}">
        <p14:creationId xmlns:p14="http://schemas.microsoft.com/office/powerpoint/2010/main" val="3784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E2084-7421-DCD3-59DC-25DE5B99D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C0544-BEBC-9231-FA85-3E6408A0ADDA}"/>
              </a:ext>
            </a:extLst>
          </p:cNvPr>
          <p:cNvSpPr>
            <a:spLocks noGrp="1"/>
          </p:cNvSpPr>
          <p:nvPr>
            <p:ph type="title"/>
          </p:nvPr>
        </p:nvSpPr>
        <p:spPr/>
        <p:txBody>
          <a:bodyPr/>
          <a:lstStyle/>
          <a:p>
            <a:r>
              <a:rPr lang="en-US" dirty="0"/>
              <a:t>Agency Mission</a:t>
            </a:r>
          </a:p>
        </p:txBody>
      </p:sp>
      <p:sp>
        <p:nvSpPr>
          <p:cNvPr id="3" name="Content Placeholder 2">
            <a:extLst>
              <a:ext uri="{FF2B5EF4-FFF2-40B4-BE49-F238E27FC236}">
                <a16:creationId xmlns:a16="http://schemas.microsoft.com/office/drawing/2014/main" id="{04CE0740-518C-B622-3265-C652FFC768FA}"/>
              </a:ext>
            </a:extLst>
          </p:cNvPr>
          <p:cNvSpPr>
            <a:spLocks noGrp="1"/>
          </p:cNvSpPr>
          <p:nvPr>
            <p:ph sz="quarter" idx="13"/>
          </p:nvPr>
        </p:nvSpPr>
        <p:spPr/>
        <p:txBody>
          <a:bodyPr>
            <a:normAutofit/>
          </a:bodyPr>
          <a:lstStyle/>
          <a:p>
            <a:r>
              <a:rPr lang="en-US" sz="3400" dirty="0"/>
              <a:t>The Department's mission is to provide military</a:t>
            </a:r>
            <a:br>
              <a:rPr lang="en-US" sz="3400" dirty="0"/>
            </a:br>
            <a:r>
              <a:rPr lang="en-US" sz="3400" dirty="0"/>
              <a:t>and emergency management capabilities</a:t>
            </a:r>
            <a:br>
              <a:rPr lang="en-US" sz="3400" dirty="0"/>
            </a:br>
            <a:r>
              <a:rPr lang="en-US" sz="3400" dirty="0"/>
              <a:t>to citizens of Arizona and the Nation.</a:t>
            </a:r>
          </a:p>
        </p:txBody>
      </p:sp>
    </p:spTree>
    <p:extLst>
      <p:ext uri="{BB962C8B-B14F-4D97-AF65-F5344CB8AC3E}">
        <p14:creationId xmlns:p14="http://schemas.microsoft.com/office/powerpoint/2010/main" val="374482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1BAE4-63C2-038F-7C10-02B457BC1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8B818-FC4E-9F67-5085-55D128E4FA01}"/>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ED9F39B4-2C46-913B-15D5-48EDA8C3176C}"/>
              </a:ext>
            </a:extLst>
          </p:cNvPr>
          <p:cNvSpPr>
            <a:spLocks noGrp="1"/>
          </p:cNvSpPr>
          <p:nvPr>
            <p:ph sz="quarter" idx="13"/>
          </p:nvPr>
        </p:nvSpPr>
        <p:spPr>
          <a:xfrm>
            <a:off x="533400" y="1463040"/>
            <a:ext cx="5562600" cy="5269230"/>
          </a:xfrm>
        </p:spPr>
        <p:txBody>
          <a:bodyPr>
            <a:normAutofit fontScale="92500" lnSpcReduction="10000"/>
          </a:bodyPr>
          <a:lstStyle/>
          <a:p>
            <a:r>
              <a:rPr lang="en-US" sz="2600" u="sng" dirty="0"/>
              <a:t>Is the Sub-Applicant designated as a small impoverished community?</a:t>
            </a:r>
            <a:endParaRPr lang="en-US" sz="2600" u="sng" dirty="0">
              <a:latin typeface="+mj-lt"/>
            </a:endParaRPr>
          </a:p>
          <a:p>
            <a:pPr marL="342900" indent="-342900">
              <a:buFont typeface="Arial" panose="020B0604020202020204" pitchFamily="34" charset="0"/>
              <a:buChar char="•"/>
            </a:pPr>
            <a:r>
              <a:rPr lang="en-US" sz="2600" dirty="0">
                <a:latin typeface="+mj-lt"/>
              </a:rPr>
              <a:t>Small Impoverished Communities - E</a:t>
            </a:r>
            <a:r>
              <a:rPr lang="en-US" sz="2600" i="0" dirty="0">
                <a:effectLst/>
                <a:latin typeface="+mj-lt"/>
              </a:rPr>
              <a:t>conomically disadvantaged rural communities (EDRC): </a:t>
            </a:r>
            <a:r>
              <a:rPr lang="en-US" sz="2600" b="0" dirty="0">
                <a:latin typeface="+mj-lt"/>
              </a:rPr>
              <a:t>Community of 3,000 or fewer. PLUS, Economically disadvantaged, with residents having an average per capita annual income not exceeding 80% of the national per capita income, based on the best available data.  </a:t>
            </a:r>
            <a:r>
              <a:rPr lang="en-US" sz="2600" b="0" dirty="0" err="1">
                <a:latin typeface="+mj-lt"/>
              </a:rPr>
              <a:t>Subapplicants</a:t>
            </a:r>
            <a:r>
              <a:rPr lang="en-US" sz="2600" b="0" dirty="0">
                <a:latin typeface="+mj-lt"/>
              </a:rPr>
              <a:t> must certify and provide supporting documents.</a:t>
            </a:r>
          </a:p>
          <a:p>
            <a:r>
              <a:rPr lang="en-US" dirty="0">
                <a:latin typeface="+mj-lt"/>
              </a:rPr>
              <a:t>	</a:t>
            </a:r>
            <a:endParaRPr lang="en-US" b="0" dirty="0">
              <a:latin typeface="+mj-lt"/>
            </a:endParaRPr>
          </a:p>
        </p:txBody>
      </p:sp>
      <p:pic>
        <p:nvPicPr>
          <p:cNvPr id="2050" name="Picture 2" descr="Community Disaster Resilience Zones (CDRZ) Act: Initial Designation Update  | National Association of Counties">
            <a:extLst>
              <a:ext uri="{FF2B5EF4-FFF2-40B4-BE49-F238E27FC236}">
                <a16:creationId xmlns:a16="http://schemas.microsoft.com/office/drawing/2014/main" id="{8E57E9FF-B593-BB80-E862-51469A73A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713" y="2226365"/>
            <a:ext cx="5497732" cy="316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0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2AC71-36B0-9BA0-1FED-E6837D116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2CE5B-9884-51DD-5F2D-271BE755BBCB}"/>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BA7E1B64-25B8-B8D3-6555-B698C36AC342}"/>
              </a:ext>
            </a:extLst>
          </p:cNvPr>
          <p:cNvSpPr>
            <a:spLocks noGrp="1"/>
          </p:cNvSpPr>
          <p:nvPr>
            <p:ph sz="quarter" idx="13"/>
          </p:nvPr>
        </p:nvSpPr>
        <p:spPr/>
        <p:txBody>
          <a:bodyPr>
            <a:normAutofit/>
          </a:bodyPr>
          <a:lstStyle/>
          <a:p>
            <a:r>
              <a:rPr lang="en-US" u="sng" dirty="0"/>
              <a:t>Does this project seem eligible? </a:t>
            </a:r>
          </a:p>
          <a:p>
            <a:pPr marL="342900" indent="-342900">
              <a:buFont typeface="Arial" panose="020B0604020202020204" pitchFamily="34" charset="0"/>
              <a:buChar char="•"/>
            </a:pPr>
            <a:r>
              <a:rPr lang="en-US" dirty="0"/>
              <a:t>Eligibility</a:t>
            </a:r>
            <a:r>
              <a:rPr lang="en-US" b="0" dirty="0"/>
              <a:t> -- Refers to whether a project or applicant meets the specific criteria and requirements set forth by FEMA for receiving BRIC funding. </a:t>
            </a:r>
          </a:p>
          <a:p>
            <a:pPr marL="342900" indent="-342900">
              <a:buFont typeface="Arial" panose="020B0604020202020204" pitchFamily="34" charset="0"/>
              <a:buChar char="•"/>
            </a:pPr>
            <a:r>
              <a:rPr lang="en-US" b="0" dirty="0"/>
              <a:t>If the project aligns with the criteria previously discussed, including feasibility, cost effectiveness and it fits within (Project, Plan, Scoping), select Yes. If it does not, select No.</a:t>
            </a:r>
          </a:p>
        </p:txBody>
      </p:sp>
      <p:pic>
        <p:nvPicPr>
          <p:cNvPr id="7" name="Picture 2" descr="Infrastructure icons for free download | Freepik">
            <a:extLst>
              <a:ext uri="{FF2B5EF4-FFF2-40B4-BE49-F238E27FC236}">
                <a16:creationId xmlns:a16="http://schemas.microsoft.com/office/drawing/2014/main" id="{4660F420-201C-26B1-FAF9-DD4224E164F8}"/>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212246" y="4613164"/>
            <a:ext cx="1636643" cy="16366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6148E82-170F-CCD9-AA39-3C8354267B2D}"/>
              </a:ext>
            </a:extLst>
          </p:cNvPr>
          <p:cNvPicPr>
            <a:picLocks noChangeAspect="1"/>
          </p:cNvPicPr>
          <p:nvPr/>
        </p:nvPicPr>
        <p:blipFill>
          <a:blip r:embed="rId5"/>
          <a:stretch>
            <a:fillRect/>
          </a:stretch>
        </p:blipFill>
        <p:spPr>
          <a:xfrm>
            <a:off x="10108299" y="4926662"/>
            <a:ext cx="1038224" cy="1038224"/>
          </a:xfrm>
          <a:prstGeom prst="rect">
            <a:avLst/>
          </a:prstGeom>
        </p:spPr>
      </p:pic>
      <p:pic>
        <p:nvPicPr>
          <p:cNvPr id="11" name="Picture 10">
            <a:extLst>
              <a:ext uri="{FF2B5EF4-FFF2-40B4-BE49-F238E27FC236}">
                <a16:creationId xmlns:a16="http://schemas.microsoft.com/office/drawing/2014/main" id="{DA2D6020-C9C0-D935-8233-FAD6433A27B2}"/>
              </a:ext>
            </a:extLst>
          </p:cNvPr>
          <p:cNvPicPr>
            <a:picLocks noChangeAspect="1"/>
          </p:cNvPicPr>
          <p:nvPr/>
        </p:nvPicPr>
        <p:blipFill>
          <a:blip r:embed="rId6"/>
          <a:stretch>
            <a:fillRect/>
          </a:stretch>
        </p:blipFill>
        <p:spPr>
          <a:xfrm>
            <a:off x="2693835" y="4853609"/>
            <a:ext cx="1074751" cy="1074751"/>
          </a:xfrm>
          <a:prstGeom prst="rect">
            <a:avLst/>
          </a:prstGeom>
        </p:spPr>
      </p:pic>
      <p:pic>
        <p:nvPicPr>
          <p:cNvPr id="13" name="Picture 12">
            <a:extLst>
              <a:ext uri="{FF2B5EF4-FFF2-40B4-BE49-F238E27FC236}">
                <a16:creationId xmlns:a16="http://schemas.microsoft.com/office/drawing/2014/main" id="{20BCF008-EED7-A1CE-9947-296BD2F50C8C}"/>
              </a:ext>
            </a:extLst>
          </p:cNvPr>
          <p:cNvPicPr>
            <a:picLocks noChangeAspect="1"/>
          </p:cNvPicPr>
          <p:nvPr/>
        </p:nvPicPr>
        <p:blipFill>
          <a:blip r:embed="rId7"/>
          <a:stretch>
            <a:fillRect/>
          </a:stretch>
        </p:blipFill>
        <p:spPr>
          <a:xfrm>
            <a:off x="973415" y="4890135"/>
            <a:ext cx="1038225" cy="1038225"/>
          </a:xfrm>
          <a:prstGeom prst="rect">
            <a:avLst/>
          </a:prstGeom>
        </p:spPr>
      </p:pic>
      <p:pic>
        <p:nvPicPr>
          <p:cNvPr id="15" name="Picture 14">
            <a:extLst>
              <a:ext uri="{FF2B5EF4-FFF2-40B4-BE49-F238E27FC236}">
                <a16:creationId xmlns:a16="http://schemas.microsoft.com/office/drawing/2014/main" id="{7E812348-9121-16A9-1D6B-B0C9C216E418}"/>
              </a:ext>
            </a:extLst>
          </p:cNvPr>
          <p:cNvPicPr>
            <a:picLocks noChangeAspect="1"/>
          </p:cNvPicPr>
          <p:nvPr/>
        </p:nvPicPr>
        <p:blipFill>
          <a:blip r:embed="rId8"/>
          <a:stretch>
            <a:fillRect/>
          </a:stretch>
        </p:blipFill>
        <p:spPr>
          <a:xfrm>
            <a:off x="8292549" y="4926662"/>
            <a:ext cx="1038224" cy="1038224"/>
          </a:xfrm>
          <a:prstGeom prst="rect">
            <a:avLst/>
          </a:prstGeom>
        </p:spPr>
      </p:pic>
    </p:spTree>
    <p:extLst>
      <p:ext uri="{BB962C8B-B14F-4D97-AF65-F5344CB8AC3E}">
        <p14:creationId xmlns:p14="http://schemas.microsoft.com/office/powerpoint/2010/main" val="288310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9AFB-8C81-2159-895D-35CA017DAD53}"/>
              </a:ext>
            </a:extLst>
          </p:cNvPr>
          <p:cNvSpPr>
            <a:spLocks noGrp="1"/>
          </p:cNvSpPr>
          <p:nvPr>
            <p:ph type="title"/>
          </p:nvPr>
        </p:nvSpPr>
        <p:spPr/>
        <p:txBody>
          <a:bodyPr/>
          <a:lstStyle/>
          <a:p>
            <a:r>
              <a:rPr lang="en-US" dirty="0"/>
              <a:t>Review and Rank for BRIC &amp; FMA (cont.)</a:t>
            </a:r>
          </a:p>
        </p:txBody>
      </p:sp>
      <p:sp>
        <p:nvSpPr>
          <p:cNvPr id="6" name="Content Placeholder 5">
            <a:extLst>
              <a:ext uri="{FF2B5EF4-FFF2-40B4-BE49-F238E27FC236}">
                <a16:creationId xmlns:a16="http://schemas.microsoft.com/office/drawing/2014/main" id="{85D038D9-96CE-E184-6444-54B6F310A71E}"/>
              </a:ext>
            </a:extLst>
          </p:cNvPr>
          <p:cNvSpPr>
            <a:spLocks noGrp="1"/>
          </p:cNvSpPr>
          <p:nvPr>
            <p:ph sz="quarter" idx="13"/>
          </p:nvPr>
        </p:nvSpPr>
        <p:spPr/>
        <p:txBody>
          <a:bodyPr/>
          <a:lstStyle/>
          <a:p>
            <a:pPr algn="ctr"/>
            <a:r>
              <a:rPr lang="en-US" u="sng" dirty="0"/>
              <a:t>What is your personal score for this project?</a:t>
            </a:r>
          </a:p>
          <a:p>
            <a:r>
              <a:rPr lang="en-US" u="sng" dirty="0"/>
              <a:t> </a:t>
            </a:r>
          </a:p>
        </p:txBody>
      </p:sp>
      <p:pic>
        <p:nvPicPr>
          <p:cNvPr id="8" name="Picture 7">
            <a:extLst>
              <a:ext uri="{FF2B5EF4-FFF2-40B4-BE49-F238E27FC236}">
                <a16:creationId xmlns:a16="http://schemas.microsoft.com/office/drawing/2014/main" id="{AB95EBF6-949C-7F05-E739-7D683265EAB9}"/>
              </a:ext>
            </a:extLst>
          </p:cNvPr>
          <p:cNvPicPr>
            <a:picLocks noChangeAspect="1"/>
          </p:cNvPicPr>
          <p:nvPr/>
        </p:nvPicPr>
        <p:blipFill>
          <a:blip r:embed="rId3"/>
          <a:stretch>
            <a:fillRect/>
          </a:stretch>
        </p:blipFill>
        <p:spPr>
          <a:xfrm>
            <a:off x="3700737" y="2323523"/>
            <a:ext cx="4790525" cy="3071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0100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2C18-F5D0-F77A-427E-2D571494AA2B}"/>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B42AFC54-E56F-B7AE-C419-116194CDB505}"/>
              </a:ext>
            </a:extLst>
          </p:cNvPr>
          <p:cNvSpPr>
            <a:spLocks noGrp="1"/>
          </p:cNvSpPr>
          <p:nvPr>
            <p:ph sz="quarter" idx="13"/>
          </p:nvPr>
        </p:nvSpPr>
        <p:spPr/>
        <p:txBody>
          <a:bodyPr/>
          <a:lstStyle/>
          <a:p>
            <a:r>
              <a:rPr lang="en-US" b="1" dirty="0"/>
              <a:t>Destiny Colorado</a:t>
            </a:r>
            <a:br>
              <a:rPr lang="en-US" dirty="0"/>
            </a:br>
            <a:r>
              <a:rPr lang="en-US" dirty="0"/>
              <a:t>State Hazard Mitigation Officer</a:t>
            </a:r>
            <a:br>
              <a:rPr lang="en-US" dirty="0"/>
            </a:br>
            <a:r>
              <a:rPr lang="en-US" dirty="0"/>
              <a:t>Office: (602) 464-6499</a:t>
            </a:r>
            <a:br>
              <a:rPr lang="en-US" dirty="0"/>
            </a:br>
            <a:r>
              <a:rPr lang="en-US" dirty="0"/>
              <a:t>Mitigation@azdema.gov</a:t>
            </a:r>
            <a:br>
              <a:rPr lang="en-US" dirty="0"/>
            </a:br>
            <a:endParaRPr lang="en-US" dirty="0"/>
          </a:p>
        </p:txBody>
      </p:sp>
    </p:spTree>
    <p:extLst>
      <p:ext uri="{BB962C8B-B14F-4D97-AF65-F5344CB8AC3E}">
        <p14:creationId xmlns:p14="http://schemas.microsoft.com/office/powerpoint/2010/main" val="341595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5986-1A3A-2043-4A01-23F2A860360E}"/>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3C4D3CF0-E8A8-5F51-2AED-D463C90539C7}"/>
              </a:ext>
            </a:extLst>
          </p:cNvPr>
          <p:cNvSpPr>
            <a:spLocks noGrp="1"/>
          </p:cNvSpPr>
          <p:nvPr>
            <p:ph type="body" sz="quarter" idx="10"/>
          </p:nvPr>
        </p:nvSpPr>
        <p:spPr/>
        <p:txBody>
          <a:bodyPr/>
          <a:lstStyle/>
          <a:p>
            <a:r>
              <a:rPr lang="en-US" dirty="0"/>
              <a:t>For more information about DEMA,</a:t>
            </a:r>
            <a:br>
              <a:rPr lang="en-US" dirty="0"/>
            </a:br>
            <a:r>
              <a:rPr lang="en-US" dirty="0"/>
              <a:t>visit dema.az.gov.</a:t>
            </a:r>
          </a:p>
        </p:txBody>
      </p:sp>
    </p:spTree>
    <p:extLst>
      <p:ext uri="{BB962C8B-B14F-4D97-AF65-F5344CB8AC3E}">
        <p14:creationId xmlns:p14="http://schemas.microsoft.com/office/powerpoint/2010/main" val="8409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FB6E-6498-D000-8CE0-2C7861C522CA}"/>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AD8B5FA8-D696-6798-7A21-52A5DE166BCC}"/>
              </a:ext>
            </a:extLst>
          </p:cNvPr>
          <p:cNvSpPr>
            <a:spLocks noGrp="1"/>
          </p:cNvSpPr>
          <p:nvPr>
            <p:ph sz="quarter" idx="13"/>
          </p:nvPr>
        </p:nvSpPr>
        <p:spPr>
          <a:xfrm>
            <a:off x="533402" y="1463040"/>
            <a:ext cx="4873486" cy="4601748"/>
          </a:xfrm>
        </p:spPr>
        <p:txBody>
          <a:bodyPr>
            <a:normAutofit/>
          </a:bodyPr>
          <a:lstStyle/>
          <a:p>
            <a:pPr marL="342900" indent="-342900">
              <a:buFont typeface="Arial" panose="020B0604020202020204" pitchFamily="34" charset="0"/>
              <a:buChar char="•"/>
            </a:pPr>
            <a:r>
              <a:rPr lang="en-US" b="0" dirty="0"/>
              <a:t>Getting Started</a:t>
            </a:r>
          </a:p>
          <a:p>
            <a:pPr marL="342900" indent="-342900">
              <a:buFont typeface="Arial" panose="020B0604020202020204" pitchFamily="34" charset="0"/>
              <a:buChar char="•"/>
            </a:pPr>
            <a:r>
              <a:rPr lang="en-US" b="0" i="1" dirty="0"/>
              <a:t>Quick note: Questions and key words will be bolded and/or defined</a:t>
            </a:r>
          </a:p>
          <a:p>
            <a:pPr marL="342900" indent="-342900">
              <a:buFont typeface="Arial" panose="020B0604020202020204" pitchFamily="34" charset="0"/>
              <a:buChar char="•"/>
            </a:pPr>
            <a:r>
              <a:rPr lang="en-US" b="0" dirty="0"/>
              <a:t>Enter your e-mail address</a:t>
            </a:r>
          </a:p>
          <a:p>
            <a:pPr marL="342900" indent="-342900">
              <a:buFont typeface="Arial" panose="020B0604020202020204" pitchFamily="34" charset="0"/>
              <a:buChar char="•"/>
            </a:pPr>
            <a:r>
              <a:rPr lang="en-US" b="0" dirty="0"/>
              <a:t>Click the </a:t>
            </a:r>
            <a:r>
              <a:rPr lang="en-US" b="0" dirty="0" err="1"/>
              <a:t>SubApplication</a:t>
            </a:r>
            <a:r>
              <a:rPr lang="en-US" b="0" dirty="0"/>
              <a:t> you are reviewing</a:t>
            </a:r>
          </a:p>
        </p:txBody>
      </p:sp>
      <p:pic>
        <p:nvPicPr>
          <p:cNvPr id="8" name="Picture 7">
            <a:extLst>
              <a:ext uri="{FF2B5EF4-FFF2-40B4-BE49-F238E27FC236}">
                <a16:creationId xmlns:a16="http://schemas.microsoft.com/office/drawing/2014/main" id="{0C345081-DCA8-88D2-DCA5-1A7B6D8BE341}"/>
              </a:ext>
            </a:extLst>
          </p:cNvPr>
          <p:cNvPicPr>
            <a:picLocks noChangeAspect="1"/>
          </p:cNvPicPr>
          <p:nvPr/>
        </p:nvPicPr>
        <p:blipFill>
          <a:blip r:embed="rId3"/>
          <a:stretch>
            <a:fillRect/>
          </a:stretch>
        </p:blipFill>
        <p:spPr>
          <a:xfrm>
            <a:off x="6785114" y="1280954"/>
            <a:ext cx="4257259" cy="5297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628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B2F03-0C78-F14B-3DBA-D0AD4937E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BB3CC-A941-786D-4790-B996255BE3DB}"/>
              </a:ext>
            </a:extLst>
          </p:cNvPr>
          <p:cNvSpPr>
            <a:spLocks noGrp="1"/>
          </p:cNvSpPr>
          <p:nvPr>
            <p:ph type="title"/>
          </p:nvPr>
        </p:nvSpPr>
        <p:spPr/>
        <p:txBody>
          <a:bodyPr/>
          <a:lstStyle/>
          <a:p>
            <a:r>
              <a:rPr lang="en-US" dirty="0"/>
              <a:t>Review and Rank for BRIC &amp; FMA</a:t>
            </a:r>
          </a:p>
        </p:txBody>
      </p:sp>
      <p:sp>
        <p:nvSpPr>
          <p:cNvPr id="3" name="Content Placeholder 2">
            <a:extLst>
              <a:ext uri="{FF2B5EF4-FFF2-40B4-BE49-F238E27FC236}">
                <a16:creationId xmlns:a16="http://schemas.microsoft.com/office/drawing/2014/main" id="{BB2ABE64-95EA-DD00-7E02-B59327E72E01}"/>
              </a:ext>
            </a:extLst>
          </p:cNvPr>
          <p:cNvSpPr>
            <a:spLocks noGrp="1"/>
          </p:cNvSpPr>
          <p:nvPr>
            <p:ph sz="quarter" idx="13"/>
          </p:nvPr>
        </p:nvSpPr>
        <p:spPr>
          <a:xfrm>
            <a:off x="533401" y="1463040"/>
            <a:ext cx="11087099" cy="4601748"/>
          </a:xfrm>
        </p:spPr>
        <p:txBody>
          <a:bodyPr>
            <a:normAutofit/>
          </a:bodyPr>
          <a:lstStyle/>
          <a:p>
            <a:r>
              <a:rPr lang="en-US" u="sng" dirty="0"/>
              <a:t>Does the </a:t>
            </a:r>
            <a:r>
              <a:rPr lang="en-US" u="sng" dirty="0" err="1"/>
              <a:t>SubApplicant</a:t>
            </a:r>
            <a:r>
              <a:rPr lang="en-US" u="sng" dirty="0"/>
              <a:t> have a FEMA approved, up to date, Hazard Mitigation Plan (HMP)?</a:t>
            </a:r>
          </a:p>
          <a:p>
            <a:pPr marL="342900" indent="-342900">
              <a:buFont typeface="Arial" panose="020B0604020202020204" pitchFamily="34" charset="0"/>
              <a:buChar char="•"/>
            </a:pPr>
            <a:r>
              <a:rPr lang="en-US" dirty="0"/>
              <a:t>Hazard Mitigation Plan (HMP): </a:t>
            </a:r>
            <a:r>
              <a:rPr lang="en-US" b="0" dirty="0"/>
              <a:t>document prepared by state, tribal, or local governments that identifies natural disaster risks and vulnerabilities within their jurisdiction.</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pic>
        <p:nvPicPr>
          <p:cNvPr id="8" name="Picture 7">
            <a:extLst>
              <a:ext uri="{FF2B5EF4-FFF2-40B4-BE49-F238E27FC236}">
                <a16:creationId xmlns:a16="http://schemas.microsoft.com/office/drawing/2014/main" id="{6FFF9E52-8D2F-7BB6-C486-BF1A3B17B5C5}"/>
              </a:ext>
            </a:extLst>
          </p:cNvPr>
          <p:cNvPicPr>
            <a:picLocks noChangeAspect="1"/>
          </p:cNvPicPr>
          <p:nvPr/>
        </p:nvPicPr>
        <p:blipFill>
          <a:blip r:embed="rId3"/>
          <a:stretch>
            <a:fillRect/>
          </a:stretch>
        </p:blipFill>
        <p:spPr>
          <a:xfrm>
            <a:off x="871179" y="3844773"/>
            <a:ext cx="2152398" cy="27332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a:extLst>
              <a:ext uri="{FF2B5EF4-FFF2-40B4-BE49-F238E27FC236}">
                <a16:creationId xmlns:a16="http://schemas.microsoft.com/office/drawing/2014/main" id="{49F68C8A-0F3C-1DD0-F99D-F39416A68A08}"/>
              </a:ext>
            </a:extLst>
          </p:cNvPr>
          <p:cNvPicPr>
            <a:picLocks noChangeAspect="1"/>
          </p:cNvPicPr>
          <p:nvPr/>
        </p:nvPicPr>
        <p:blipFill>
          <a:blip r:embed="rId4"/>
          <a:stretch>
            <a:fillRect/>
          </a:stretch>
        </p:blipFill>
        <p:spPr>
          <a:xfrm>
            <a:off x="3361355" y="3858391"/>
            <a:ext cx="2122350" cy="27332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a:extLst>
              <a:ext uri="{FF2B5EF4-FFF2-40B4-BE49-F238E27FC236}">
                <a16:creationId xmlns:a16="http://schemas.microsoft.com/office/drawing/2014/main" id="{99FDC4AE-25F9-16D4-9924-6676FDAA5DF5}"/>
              </a:ext>
            </a:extLst>
          </p:cNvPr>
          <p:cNvPicPr>
            <a:picLocks noChangeAspect="1"/>
          </p:cNvPicPr>
          <p:nvPr/>
        </p:nvPicPr>
        <p:blipFill>
          <a:blip r:embed="rId5"/>
          <a:stretch>
            <a:fillRect/>
          </a:stretch>
        </p:blipFill>
        <p:spPr>
          <a:xfrm>
            <a:off x="5882284" y="3858391"/>
            <a:ext cx="2154868" cy="27332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3">
            <a:extLst>
              <a:ext uri="{FF2B5EF4-FFF2-40B4-BE49-F238E27FC236}">
                <a16:creationId xmlns:a16="http://schemas.microsoft.com/office/drawing/2014/main" id="{1398FEAE-7FAF-83C2-77BA-8083ED7113A7}"/>
              </a:ext>
            </a:extLst>
          </p:cNvPr>
          <p:cNvPicPr>
            <a:picLocks noChangeAspect="1"/>
          </p:cNvPicPr>
          <p:nvPr/>
        </p:nvPicPr>
        <p:blipFill>
          <a:blip r:embed="rId6"/>
          <a:stretch>
            <a:fillRect/>
          </a:stretch>
        </p:blipFill>
        <p:spPr>
          <a:xfrm>
            <a:off x="8435731" y="3838410"/>
            <a:ext cx="2303389" cy="27376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6747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6DB7-5F8F-9968-7950-FDFBDBE871B5}"/>
              </a:ext>
            </a:extLst>
          </p:cNvPr>
          <p:cNvSpPr>
            <a:spLocks noGrp="1"/>
          </p:cNvSpPr>
          <p:nvPr>
            <p:ph type="title"/>
          </p:nvPr>
        </p:nvSpPr>
        <p:spPr/>
        <p:txBody>
          <a:bodyPr/>
          <a:lstStyle/>
          <a:p>
            <a:r>
              <a:rPr lang="en-US" dirty="0"/>
              <a:t>Review and Rank for BRIC &amp; FMA (cont.)</a:t>
            </a:r>
          </a:p>
        </p:txBody>
      </p:sp>
      <p:pic>
        <p:nvPicPr>
          <p:cNvPr id="8" name="Content Placeholder 7">
            <a:extLst>
              <a:ext uri="{FF2B5EF4-FFF2-40B4-BE49-F238E27FC236}">
                <a16:creationId xmlns:a16="http://schemas.microsoft.com/office/drawing/2014/main" id="{CAA5C34D-CCB0-ECED-3DF8-1FA50BC48A02}"/>
              </a:ext>
            </a:extLst>
          </p:cNvPr>
          <p:cNvPicPr>
            <a:picLocks noGrp="1" noChangeAspect="1"/>
          </p:cNvPicPr>
          <p:nvPr>
            <p:ph sz="quarter" idx="13"/>
          </p:nvPr>
        </p:nvPicPr>
        <p:blipFill>
          <a:blip r:embed="rId3"/>
          <a:stretch>
            <a:fillRect/>
          </a:stretch>
        </p:blipFill>
        <p:spPr>
          <a:xfrm>
            <a:off x="743554" y="2050305"/>
            <a:ext cx="5352446" cy="2700821"/>
          </a:xfrm>
          <a:prstGeom prst="roundRect">
            <a:avLst>
              <a:gd name="adj" fmla="val 16667"/>
            </a:avLst>
          </a:prstGeom>
          <a:ln>
            <a:noFill/>
          </a:ln>
          <a:effectLst>
            <a:outerShdw blurRad="76200" dist="38100" dir="7800000" algn="tl" rotWithShape="0">
              <a:srgbClr val="000000">
                <a:alpha val="40000"/>
              </a:srgbClr>
            </a:outerShdw>
            <a:softEdge rad="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751B2673-B66F-0E36-4AC6-49D60EA52B8C}"/>
              </a:ext>
            </a:extLst>
          </p:cNvPr>
          <p:cNvPicPr>
            <a:picLocks noChangeAspect="1"/>
          </p:cNvPicPr>
          <p:nvPr/>
        </p:nvPicPr>
        <p:blipFill>
          <a:blip r:embed="rId4"/>
          <a:stretch>
            <a:fillRect/>
          </a:stretch>
        </p:blipFill>
        <p:spPr>
          <a:xfrm>
            <a:off x="6405519" y="3429000"/>
            <a:ext cx="5224123" cy="28171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06913C94-D218-AC1F-EF3F-EAD5D76D5B57}"/>
              </a:ext>
            </a:extLst>
          </p:cNvPr>
          <p:cNvSpPr txBox="1"/>
          <p:nvPr/>
        </p:nvSpPr>
        <p:spPr>
          <a:xfrm>
            <a:off x="1023730" y="1242391"/>
            <a:ext cx="4880113" cy="830997"/>
          </a:xfrm>
          <a:prstGeom prst="rect">
            <a:avLst/>
          </a:prstGeom>
          <a:noFill/>
        </p:spPr>
        <p:txBody>
          <a:bodyPr wrap="square" rtlCol="0">
            <a:spAutoFit/>
          </a:bodyPr>
          <a:lstStyle/>
          <a:p>
            <a:pPr algn="ctr"/>
            <a:r>
              <a:rPr lang="en-US" sz="2400" dirty="0"/>
              <a:t>Mitigation Plan Location</a:t>
            </a:r>
          </a:p>
          <a:p>
            <a:pPr algn="ctr"/>
            <a:r>
              <a:rPr lang="en-US" sz="2400" dirty="0"/>
              <a:t> BRIC &amp; FMA SUBAPPLICATIONS</a:t>
            </a:r>
          </a:p>
        </p:txBody>
      </p:sp>
      <p:sp>
        <p:nvSpPr>
          <p:cNvPr id="6" name="TextBox 5">
            <a:extLst>
              <a:ext uri="{FF2B5EF4-FFF2-40B4-BE49-F238E27FC236}">
                <a16:creationId xmlns:a16="http://schemas.microsoft.com/office/drawing/2014/main" id="{5E7E55AC-1176-6304-711F-FA216DCC3DCD}"/>
              </a:ext>
            </a:extLst>
          </p:cNvPr>
          <p:cNvSpPr txBox="1"/>
          <p:nvPr/>
        </p:nvSpPr>
        <p:spPr>
          <a:xfrm>
            <a:off x="6951897" y="2569718"/>
            <a:ext cx="4131366" cy="830997"/>
          </a:xfrm>
          <a:prstGeom prst="rect">
            <a:avLst/>
          </a:prstGeom>
          <a:noFill/>
        </p:spPr>
        <p:txBody>
          <a:bodyPr wrap="square" rtlCol="0">
            <a:spAutoFit/>
          </a:bodyPr>
          <a:lstStyle/>
          <a:p>
            <a:pPr algn="ctr"/>
            <a:r>
              <a:rPr lang="en-US" sz="2400" dirty="0"/>
              <a:t>Mitigation Plan Location</a:t>
            </a:r>
          </a:p>
          <a:p>
            <a:pPr algn="ctr"/>
            <a:r>
              <a:rPr lang="en-US" sz="2400" dirty="0"/>
              <a:t>HMGP SUBAPPLICATIONS</a:t>
            </a:r>
          </a:p>
        </p:txBody>
      </p:sp>
    </p:spTree>
    <p:extLst>
      <p:ext uri="{BB962C8B-B14F-4D97-AF65-F5344CB8AC3E}">
        <p14:creationId xmlns:p14="http://schemas.microsoft.com/office/powerpoint/2010/main" val="33223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33030-A617-182C-423F-3CD565FAE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34E08-CD65-B79C-B57A-CB6E7E93D92B}"/>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32F7802F-829E-62B2-08C9-78A0F92901C5}"/>
              </a:ext>
            </a:extLst>
          </p:cNvPr>
          <p:cNvSpPr>
            <a:spLocks noGrp="1"/>
          </p:cNvSpPr>
          <p:nvPr>
            <p:ph sz="quarter" idx="13"/>
          </p:nvPr>
        </p:nvSpPr>
        <p:spPr/>
        <p:txBody>
          <a:bodyPr>
            <a:normAutofit/>
          </a:bodyPr>
          <a:lstStyle/>
          <a:p>
            <a:r>
              <a:rPr lang="en-US" sz="2400" dirty="0"/>
              <a:t>		</a:t>
            </a:r>
            <a:r>
              <a:rPr lang="en-US" sz="2400" u="sng" dirty="0"/>
              <a:t>Is this NOI for a Mitigation Project?</a:t>
            </a:r>
            <a:endParaRPr lang="en-US" u="sng" dirty="0"/>
          </a:p>
          <a:p>
            <a:pPr marL="342900" indent="-342900">
              <a:buFont typeface="Arial" panose="020B0604020202020204" pitchFamily="34" charset="0"/>
              <a:buChar char="•"/>
            </a:pPr>
            <a:r>
              <a:rPr lang="en-US" dirty="0"/>
              <a:t>Mitigation Project </a:t>
            </a:r>
            <a:r>
              <a:rPr lang="en-US" b="0" dirty="0"/>
              <a:t>– a project that aims to reduce or eliminate the potential damage caused by natural hazards to a structure by proactively modifying or reinforcing. Essentially, it's any construction activity designed to minimize future natural disaster impacts on a building or property.</a:t>
            </a:r>
          </a:p>
          <a:p>
            <a:pPr marL="626364" lvl="1" indent="-342900"/>
            <a:r>
              <a:rPr lang="en-US" b="0" dirty="0"/>
              <a:t>Examples - Construction of levees, floodwalls, and drainage systems to protect against flooding. Retrofitting or relocating critical infrastructure to make it more resilient to natural disasters. Implementing measures to prevent erosion and stabilize soil in areas prone to landslides or severe storms. Creating defensible spaces and implementing vegetation management to reduce wildfire risk.</a:t>
            </a:r>
          </a:p>
        </p:txBody>
      </p:sp>
      <p:pic>
        <p:nvPicPr>
          <p:cNvPr id="9" name="Graphic 8" descr="Tools with solid fill">
            <a:extLst>
              <a:ext uri="{FF2B5EF4-FFF2-40B4-BE49-F238E27FC236}">
                <a16:creationId xmlns:a16="http://schemas.microsoft.com/office/drawing/2014/main" id="{BCD28616-ED25-38EB-B991-06BD7C33F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278" y="1093304"/>
            <a:ext cx="1067050" cy="1067050"/>
          </a:xfrm>
          <a:prstGeom prst="rect">
            <a:avLst/>
          </a:prstGeom>
        </p:spPr>
      </p:pic>
    </p:spTree>
    <p:extLst>
      <p:ext uri="{BB962C8B-B14F-4D97-AF65-F5344CB8AC3E}">
        <p14:creationId xmlns:p14="http://schemas.microsoft.com/office/powerpoint/2010/main" val="175258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3DBF-1E10-A648-86E1-61D47A8D6E2C}"/>
              </a:ext>
            </a:extLst>
          </p:cNvPr>
          <p:cNvSpPr>
            <a:spLocks noGrp="1"/>
          </p:cNvSpPr>
          <p:nvPr>
            <p:ph type="title"/>
          </p:nvPr>
        </p:nvSpPr>
        <p:spPr/>
        <p:txBody>
          <a:bodyPr/>
          <a:lstStyle/>
          <a:p>
            <a:r>
              <a:rPr lang="en-US" dirty="0"/>
              <a:t>Review and Rank for BRIC &amp; FMA (cont.)</a:t>
            </a:r>
          </a:p>
        </p:txBody>
      </p:sp>
      <p:pic>
        <p:nvPicPr>
          <p:cNvPr id="8" name="Content Placeholder 7">
            <a:extLst>
              <a:ext uri="{FF2B5EF4-FFF2-40B4-BE49-F238E27FC236}">
                <a16:creationId xmlns:a16="http://schemas.microsoft.com/office/drawing/2014/main" id="{B886CAE3-50EB-157D-5337-C41B329176F0}"/>
              </a:ext>
            </a:extLst>
          </p:cNvPr>
          <p:cNvPicPr>
            <a:picLocks noGrp="1" noChangeAspect="1"/>
          </p:cNvPicPr>
          <p:nvPr>
            <p:ph sz="quarter" idx="13"/>
          </p:nvPr>
        </p:nvPicPr>
        <p:blipFill>
          <a:blip r:embed="rId3"/>
          <a:stretch>
            <a:fillRect/>
          </a:stretch>
        </p:blipFill>
        <p:spPr>
          <a:xfrm>
            <a:off x="520014" y="2157743"/>
            <a:ext cx="4876165" cy="4420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4836E818-A1A5-CD30-98F9-4847D289C534}"/>
              </a:ext>
            </a:extLst>
          </p:cNvPr>
          <p:cNvPicPr>
            <a:picLocks noChangeAspect="1"/>
          </p:cNvPicPr>
          <p:nvPr/>
        </p:nvPicPr>
        <p:blipFill>
          <a:blip r:embed="rId4"/>
          <a:stretch>
            <a:fillRect/>
          </a:stretch>
        </p:blipFill>
        <p:spPr>
          <a:xfrm>
            <a:off x="5909663" y="3173283"/>
            <a:ext cx="5843197" cy="1843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E4509A18-D96D-811C-05DC-87D0129D9285}"/>
              </a:ext>
            </a:extLst>
          </p:cNvPr>
          <p:cNvSpPr txBox="1"/>
          <p:nvPr/>
        </p:nvSpPr>
        <p:spPr>
          <a:xfrm>
            <a:off x="520014" y="1203636"/>
            <a:ext cx="4876165" cy="830997"/>
          </a:xfrm>
          <a:prstGeom prst="rect">
            <a:avLst/>
          </a:prstGeom>
          <a:noFill/>
        </p:spPr>
        <p:txBody>
          <a:bodyPr wrap="square" rtlCol="0">
            <a:spAutoFit/>
          </a:bodyPr>
          <a:lstStyle/>
          <a:p>
            <a:pPr algn="ctr"/>
            <a:r>
              <a:rPr lang="en-US" sz="2400" dirty="0"/>
              <a:t>Mitigation Project Type Location</a:t>
            </a:r>
          </a:p>
          <a:p>
            <a:pPr algn="ctr"/>
            <a:r>
              <a:rPr lang="en-US" sz="2400" dirty="0"/>
              <a:t>BRIC &amp; FMA </a:t>
            </a:r>
            <a:r>
              <a:rPr lang="en-US" sz="2400" dirty="0" err="1"/>
              <a:t>Subapplication</a:t>
            </a:r>
            <a:endParaRPr lang="en-US" sz="2400" dirty="0"/>
          </a:p>
        </p:txBody>
      </p:sp>
      <p:sp>
        <p:nvSpPr>
          <p:cNvPr id="13" name="TextBox 12">
            <a:extLst>
              <a:ext uri="{FF2B5EF4-FFF2-40B4-BE49-F238E27FC236}">
                <a16:creationId xmlns:a16="http://schemas.microsoft.com/office/drawing/2014/main" id="{7388899C-4411-614E-F5B0-E56AE130D885}"/>
              </a:ext>
            </a:extLst>
          </p:cNvPr>
          <p:cNvSpPr txBox="1"/>
          <p:nvPr/>
        </p:nvSpPr>
        <p:spPr>
          <a:xfrm>
            <a:off x="5908893" y="2157743"/>
            <a:ext cx="5763093" cy="830997"/>
          </a:xfrm>
          <a:prstGeom prst="rect">
            <a:avLst/>
          </a:prstGeom>
          <a:noFill/>
        </p:spPr>
        <p:txBody>
          <a:bodyPr wrap="square">
            <a:spAutoFit/>
          </a:bodyPr>
          <a:lstStyle/>
          <a:p>
            <a:pPr algn="ctr"/>
            <a:r>
              <a:rPr lang="en-US" sz="2400" dirty="0"/>
              <a:t>Mitigation Project Type Location</a:t>
            </a:r>
          </a:p>
          <a:p>
            <a:pPr algn="ctr"/>
            <a:r>
              <a:rPr lang="en-US" sz="2400" dirty="0"/>
              <a:t>HMGP </a:t>
            </a:r>
            <a:r>
              <a:rPr lang="en-US" sz="2400" dirty="0" err="1"/>
              <a:t>Subapplication</a:t>
            </a:r>
            <a:endParaRPr lang="en-US" sz="2400" dirty="0"/>
          </a:p>
        </p:txBody>
      </p:sp>
    </p:spTree>
    <p:extLst>
      <p:ext uri="{BB962C8B-B14F-4D97-AF65-F5344CB8AC3E}">
        <p14:creationId xmlns:p14="http://schemas.microsoft.com/office/powerpoint/2010/main" val="371650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0D8BF-C9A3-7068-22BF-364C26334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DCC38-52F6-21B4-9A11-975DF30C6EA4}"/>
              </a:ext>
            </a:extLst>
          </p:cNvPr>
          <p:cNvSpPr>
            <a:spLocks noGrp="1"/>
          </p:cNvSpPr>
          <p:nvPr>
            <p:ph type="title"/>
          </p:nvPr>
        </p:nvSpPr>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C198E75F-EEA1-3841-5351-A2555A8A0EF1}"/>
              </a:ext>
            </a:extLst>
          </p:cNvPr>
          <p:cNvSpPr>
            <a:spLocks noGrp="1"/>
          </p:cNvSpPr>
          <p:nvPr>
            <p:ph sz="quarter" idx="13"/>
          </p:nvPr>
        </p:nvSpPr>
        <p:spPr/>
        <p:txBody>
          <a:bodyPr>
            <a:normAutofit/>
          </a:bodyPr>
          <a:lstStyle/>
          <a:p>
            <a:r>
              <a:rPr lang="en-US" sz="2400" dirty="0"/>
              <a:t>		</a:t>
            </a:r>
            <a:r>
              <a:rPr lang="en-US" sz="2400" u="sng" dirty="0"/>
              <a:t>Is this NOI for a Planning Project?</a:t>
            </a:r>
            <a:endParaRPr lang="en-US" u="sng" dirty="0"/>
          </a:p>
          <a:p>
            <a:pPr marL="342900" indent="-342900">
              <a:buFont typeface="Arial" panose="020B0604020202020204" pitchFamily="34" charset="0"/>
              <a:buChar char="•"/>
            </a:pPr>
            <a:r>
              <a:rPr lang="en-US" dirty="0"/>
              <a:t>Mitigation Plan – </a:t>
            </a:r>
            <a:r>
              <a:rPr lang="en-US" b="0" dirty="0"/>
              <a:t>Activities that help communities develop and enhance their hazard mitigation plans and strategies. These projects aim to identify risks, assess vulnerabilities, and create action plans to reduce the impact of future disasters</a:t>
            </a:r>
            <a:r>
              <a:rPr lang="en-US" dirty="0"/>
              <a:t>.</a:t>
            </a:r>
          </a:p>
          <a:p>
            <a:pPr marL="626364" lvl="1" indent="-342900"/>
            <a:r>
              <a:rPr lang="en-US" dirty="0"/>
              <a:t>Common Examples – </a:t>
            </a:r>
            <a:r>
              <a:rPr lang="en-US" b="0" dirty="0"/>
              <a:t>Creating, updating, and adding to a local or tribal Hazard Mitigation Plans.  </a:t>
            </a:r>
          </a:p>
        </p:txBody>
      </p:sp>
      <p:pic>
        <p:nvPicPr>
          <p:cNvPr id="7" name="Picture 6" descr="Document with solid fill">
            <a:extLst>
              <a:ext uri="{FF2B5EF4-FFF2-40B4-BE49-F238E27FC236}">
                <a16:creationId xmlns:a16="http://schemas.microsoft.com/office/drawing/2014/main" id="{221A72BB-78CE-1441-6074-BF5E87283711}"/>
              </a:ext>
            </a:extLst>
          </p:cNvPr>
          <p:cNvPicPr>
            <a:picLocks noChangeAspect="1"/>
          </p:cNvPicPr>
          <p:nvPr/>
        </p:nvPicPr>
        <p:blipFill>
          <a:blip r:embed="rId3">
            <a:extLst>
              <a:ext uri="{96DAC541-7B7A-43D3-8B79-37D633B846F1}">
                <asvg:svgBlip xmlns:asvg="http://schemas.microsoft.com/office/drawing/2016/SVG/main" r:embed="rId4"/>
              </a:ext>
            </a:extLst>
          </a:blip>
          <a:srcRect t="9475" b="9475"/>
          <a:stretch/>
        </p:blipFill>
        <p:spPr>
          <a:xfrm>
            <a:off x="780221" y="1120147"/>
            <a:ext cx="1147971" cy="930439"/>
          </a:xfrm>
          <a:prstGeom prst="roundRect">
            <a:avLst>
              <a:gd name="adj" fmla="val 16667"/>
            </a:avLst>
          </a:prstGeom>
          <a:ln>
            <a:noFill/>
          </a:ln>
        </p:spPr>
      </p:pic>
    </p:spTree>
    <p:extLst>
      <p:ext uri="{BB962C8B-B14F-4D97-AF65-F5344CB8AC3E}">
        <p14:creationId xmlns:p14="http://schemas.microsoft.com/office/powerpoint/2010/main" val="427385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3881-443D-E3AB-26FC-335DAFFE1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18B6C-D130-886E-3357-80EC879E39E1}"/>
              </a:ext>
            </a:extLst>
          </p:cNvPr>
          <p:cNvSpPr>
            <a:spLocks noGrp="1"/>
          </p:cNvSpPr>
          <p:nvPr>
            <p:ph type="title"/>
          </p:nvPr>
        </p:nvSpPr>
        <p:spPr>
          <a:xfrm>
            <a:off x="1580322" y="235428"/>
            <a:ext cx="9910969" cy="557784"/>
          </a:xfrm>
        </p:spPr>
        <p:txBody>
          <a:bodyPr/>
          <a:lstStyle/>
          <a:p>
            <a:r>
              <a:rPr lang="en-US" dirty="0"/>
              <a:t>Review and Rank for BRIC &amp; FMA (cont.)</a:t>
            </a:r>
          </a:p>
        </p:txBody>
      </p:sp>
      <p:sp>
        <p:nvSpPr>
          <p:cNvPr id="3" name="Content Placeholder 2">
            <a:extLst>
              <a:ext uri="{FF2B5EF4-FFF2-40B4-BE49-F238E27FC236}">
                <a16:creationId xmlns:a16="http://schemas.microsoft.com/office/drawing/2014/main" id="{981BD6DA-06EA-6609-4EDC-726BBF92561C}"/>
              </a:ext>
            </a:extLst>
          </p:cNvPr>
          <p:cNvSpPr>
            <a:spLocks noGrp="1"/>
          </p:cNvSpPr>
          <p:nvPr>
            <p:ph sz="quarter" idx="13"/>
          </p:nvPr>
        </p:nvSpPr>
        <p:spPr/>
        <p:txBody>
          <a:bodyPr>
            <a:normAutofit/>
          </a:bodyPr>
          <a:lstStyle/>
          <a:p>
            <a:r>
              <a:rPr lang="en-US" sz="2400" dirty="0"/>
              <a:t>		</a:t>
            </a:r>
            <a:r>
              <a:rPr lang="en-US" sz="2400" u="sng" dirty="0"/>
              <a:t>Is this NOI for a </a:t>
            </a:r>
            <a:r>
              <a:rPr lang="en-US" u="sng" dirty="0"/>
              <a:t>Project Scoping </a:t>
            </a:r>
            <a:r>
              <a:rPr lang="en-US" sz="2400" u="sng" dirty="0"/>
              <a:t>Proposal? </a:t>
            </a:r>
            <a:endParaRPr lang="en-US" u="sng" dirty="0"/>
          </a:p>
          <a:p>
            <a:pPr marL="342900" indent="-342900">
              <a:buFont typeface="Arial" panose="020B0604020202020204" pitchFamily="34" charset="0"/>
              <a:buChar char="•"/>
            </a:pPr>
            <a:r>
              <a:rPr lang="en-US" dirty="0"/>
              <a:t>Scoping Projects - </a:t>
            </a:r>
            <a:r>
              <a:rPr lang="en-US" b="0" dirty="0"/>
              <a:t>designed to develop mitigation strategies and obtain data to prioritize, select, and develop, in a timely manner, complete applications that result in either an improvement in the capability to identify appropriate mitigation projects or in the development of an application-ready mitigation project for BRIC or another funding opportunity.  </a:t>
            </a:r>
          </a:p>
          <a:p>
            <a:pPr marL="626364" lvl="1" indent="-342900"/>
            <a:r>
              <a:rPr lang="en-US" dirty="0"/>
              <a:t>Common examples – Engineering design, feasibility studies, Identify vulnerabilities, develop strategies and building code projects.</a:t>
            </a:r>
          </a:p>
        </p:txBody>
      </p:sp>
      <p:pic>
        <p:nvPicPr>
          <p:cNvPr id="8" name="Graphic 7" descr="Folder Search with solid fill">
            <a:extLst>
              <a:ext uri="{FF2B5EF4-FFF2-40B4-BE49-F238E27FC236}">
                <a16:creationId xmlns:a16="http://schemas.microsoft.com/office/drawing/2014/main" id="{450CA694-1218-D3D6-C6F3-537A8750F6E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4826" y="1182756"/>
            <a:ext cx="1036983" cy="1036983"/>
          </a:xfrm>
          <a:prstGeom prst="rect">
            <a:avLst/>
          </a:prstGeom>
        </p:spPr>
      </p:pic>
    </p:spTree>
    <p:extLst>
      <p:ext uri="{BB962C8B-B14F-4D97-AF65-F5344CB8AC3E}">
        <p14:creationId xmlns:p14="http://schemas.microsoft.com/office/powerpoint/2010/main" val="2647656530"/>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All-DEMA-PPT_template-blue" id="{103EACA8-2026-4FBF-8704-92D7241770B6}" vid="{5A223EF4-955B-478C-9781-E2F22E40819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All-DEMA-PPT_template-blue" id="{103EACA8-2026-4FBF-8704-92D7241770B6}" vid="{4C69B022-6B8F-4028-B9E1-51B2168820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B6FBE4-5ACD-4115-9139-635E82C3D35A}">
  <ds:schemaRefs>
    <ds:schemaRef ds:uri="http://schemas.microsoft.com/sharepoint/v3/contenttype/forms"/>
  </ds:schemaRefs>
</ds:datastoreItem>
</file>

<file path=customXml/itemProps2.xml><?xml version="1.0" encoding="utf-8"?>
<ds:datastoreItem xmlns:ds="http://schemas.openxmlformats.org/officeDocument/2006/customXml" ds:itemID="{A7EFEE82-03DD-4F90-81E2-2AF29E1D81FB}">
  <ds:schemaRefs>
    <ds:schemaRef ds:uri="http://www.w3.org/XML/1998/namespace"/>
    <ds:schemaRef ds:uri="http://schemas.microsoft.com/office/2006/documentManagement/types"/>
    <ds:schemaRef ds:uri="http://schemas.microsoft.com/sharepoint/v3"/>
    <ds:schemaRef ds:uri="http://schemas.microsoft.com/office/infopath/2007/PartnerControls"/>
    <ds:schemaRef ds:uri="http://purl.org/dc/dcmitype/"/>
    <ds:schemaRef ds:uri="71af3243-3dd4-4a8d-8c0d-dd76da1f02a5"/>
    <ds:schemaRef ds:uri="http://schemas.openxmlformats.org/package/2006/metadata/core-properties"/>
    <ds:schemaRef ds:uri="http://purl.org/dc/terms/"/>
    <ds:schemaRef ds:uri="http://schemas.microsoft.com/office/2006/metadata/properties"/>
    <ds:schemaRef ds:uri="230e9df3-be65-4c73-a93b-d1236ebd677e"/>
    <ds:schemaRef ds:uri="16c05727-aa75-4e4a-9b5f-8a80a1165891"/>
    <ds:schemaRef ds:uri="http://purl.org/dc/elements/1.1/"/>
  </ds:schemaRefs>
</ds:datastoreItem>
</file>

<file path=customXml/itemProps3.xml><?xml version="1.0" encoding="utf-8"?>
<ds:datastoreItem xmlns:ds="http://schemas.openxmlformats.org/officeDocument/2006/customXml" ds:itemID="{D7E109C5-7A21-42A3-B17A-36E7B8E5E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2-All-DEMA-PPT_template-blue</Template>
  <TotalTime>984</TotalTime>
  <Words>1503</Words>
  <Application>Microsoft Office PowerPoint</Application>
  <PresentationFormat>Widescreen</PresentationFormat>
  <Paragraphs>119</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WelcomeDoc</vt:lpstr>
      <vt:lpstr>Custom Design</vt:lpstr>
      <vt:lpstr>BRIC and FMA  Review and Rank Walkthrough  </vt:lpstr>
      <vt:lpstr>Agency Mission</vt:lpstr>
      <vt:lpstr>General Information</vt:lpstr>
      <vt:lpstr>Review and Rank for BRIC &amp; FMA</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Review and Rank for BRIC &amp; FMA (cont.)</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Kathryne Howell (AzEIN)</dc:creator>
  <cp:keywords/>
  <cp:lastModifiedBy>Kathryne Howell (AzEIN)</cp:lastModifiedBy>
  <cp:revision>21</cp:revision>
  <dcterms:created xsi:type="dcterms:W3CDTF">2024-11-27T19:52:10Z</dcterms:created>
  <dcterms:modified xsi:type="dcterms:W3CDTF">2024-12-06T17:56:18Z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